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48" r:id="rId2"/>
  </p:sldMasterIdLst>
  <p:sldIdLst>
    <p:sldId id="256" r:id="rId3"/>
    <p:sldId id="257" r:id="rId4"/>
    <p:sldId id="300" r:id="rId5"/>
    <p:sldId id="303" r:id="rId6"/>
    <p:sldId id="302" r:id="rId7"/>
    <p:sldId id="304" r:id="rId8"/>
    <p:sldId id="301" r:id="rId9"/>
    <p:sldId id="288" r:id="rId10"/>
    <p:sldId id="306" r:id="rId11"/>
    <p:sldId id="308" r:id="rId12"/>
    <p:sldId id="307" r:id="rId13"/>
    <p:sldId id="309" r:id="rId14"/>
    <p:sldId id="310" r:id="rId15"/>
    <p:sldId id="312" r:id="rId16"/>
    <p:sldId id="313" r:id="rId17"/>
    <p:sldId id="285" r:id="rId18"/>
    <p:sldId id="258" r:id="rId19"/>
    <p:sldId id="286" r:id="rId20"/>
    <p:sldId id="259" r:id="rId21"/>
    <p:sldId id="260" r:id="rId22"/>
    <p:sldId id="261" r:id="rId23"/>
    <p:sldId id="263" r:id="rId24"/>
    <p:sldId id="315" r:id="rId25"/>
    <p:sldId id="264" r:id="rId26"/>
    <p:sldId id="265" r:id="rId27"/>
    <p:sldId id="266" r:id="rId28"/>
    <p:sldId id="267" r:id="rId29"/>
    <p:sldId id="268" r:id="rId30"/>
    <p:sldId id="314" r:id="rId31"/>
    <p:sldId id="269" r:id="rId32"/>
    <p:sldId id="270" r:id="rId33"/>
    <p:sldId id="316" r:id="rId34"/>
    <p:sldId id="317" r:id="rId35"/>
    <p:sldId id="318" r:id="rId36"/>
    <p:sldId id="319" r:id="rId37"/>
    <p:sldId id="320" r:id="rId38"/>
    <p:sldId id="321"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4" r:id="rId52"/>
    <p:sldId id="283" r:id="rId5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33C078-1C50-4C92-A05F-37CBD42918ED}" v="359" dt="2023-02-07T21:14:01.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152"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ru-RU"/>
              <a:t>Образец заголовка</a:t>
            </a:r>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a:t>Образец подзаголовка</a:t>
            </a:r>
          </a:p>
        </p:txBody>
      </p:sp>
      <p:sp>
        <p:nvSpPr>
          <p:cNvPr id="4" name="Дата 3"/>
          <p:cNvSpPr>
            <a:spLocks noGrp="1"/>
          </p:cNvSpPr>
          <p:nvPr>
            <p:ph type="dt" sz="half" idx="10"/>
          </p:nvPr>
        </p:nvSpPr>
        <p:spPr/>
        <p:txBody>
          <a:bodyPr/>
          <a:lstStyle/>
          <a:p>
            <a:fld id="{B4C71EC6-210F-42DE-9C53-41977AD35B3D}" type="datetimeFigureOut">
              <a:rPr lang="ru-RU" smtClean="0"/>
              <a:t>07.02.2023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6087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07.02.2023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58004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4907757" y="365125"/>
            <a:ext cx="1478756"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71488" y="365125"/>
            <a:ext cx="4321969"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07.02.2023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22707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891924A-659D-4B2B-AD6D-793E765BBFD6}"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02489-516B-4763-9772-B41968FD35D7}"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16557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91924A-659D-4B2B-AD6D-793E765BBFD6}"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665768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91924A-659D-4B2B-AD6D-793E765BBFD6}"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165388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91924A-659D-4B2B-AD6D-793E765BBFD6}"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4185594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91924A-659D-4B2B-AD6D-793E765BBFD6}" type="datetimeFigureOut">
              <a:rPr lang="en-US" smtClean="0"/>
              <a:t>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1117432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91924A-659D-4B2B-AD6D-793E765BBFD6}" type="datetimeFigureOut">
              <a:rPr lang="en-US" smtClean="0"/>
              <a:t>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2201537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1924A-659D-4B2B-AD6D-793E765BBFD6}"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395672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891924A-659D-4B2B-AD6D-793E765BBFD6}"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1134148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4C71EC6-210F-42DE-9C53-41977AD35B3D}" type="datetimeFigureOut">
              <a:rPr lang="ru-RU" smtClean="0"/>
              <a:t>07.02.2023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3844265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891924A-659D-4B2B-AD6D-793E765BBFD6}"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1441490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91924A-659D-4B2B-AD6D-793E765BBFD6}"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236128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91924A-659D-4B2B-AD6D-793E765BBFD6}"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02489-516B-4763-9772-B41968FD35D7}" type="slidenum">
              <a:rPr lang="en-US" smtClean="0"/>
              <a:t>‹#›</a:t>
            </a:fld>
            <a:endParaRPr lang="en-US"/>
          </a:p>
        </p:txBody>
      </p:sp>
    </p:spTree>
    <p:extLst>
      <p:ext uri="{BB962C8B-B14F-4D97-AF65-F5344CB8AC3E}">
        <p14:creationId xmlns:p14="http://schemas.microsoft.com/office/powerpoint/2010/main" val="356977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9"/>
            <a:ext cx="7886700" cy="2852737"/>
          </a:xfrm>
        </p:spPr>
        <p:txBody>
          <a:bodyPr anchor="b"/>
          <a:lstStyle>
            <a:lvl1pPr>
              <a:defRPr sz="4500"/>
            </a:lvl1pPr>
          </a:lstStyle>
          <a:p>
            <a:r>
              <a:rPr lang="ru-RU"/>
              <a:t>Образец заголовка</a:t>
            </a:r>
          </a:p>
        </p:txBody>
      </p:sp>
      <p:sp>
        <p:nvSpPr>
          <p:cNvPr id="3" name="Текст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4C71EC6-210F-42DE-9C53-41977AD35B3D}" type="datetimeFigureOut">
              <a:rPr lang="ru-RU" smtClean="0"/>
              <a:t>07.02.2023</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159550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71487" y="1825625"/>
            <a:ext cx="2900363"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3486150" y="1825625"/>
            <a:ext cx="2900363"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4C71EC6-210F-42DE-9C53-41977AD35B3D}" type="datetimeFigureOut">
              <a:rPr lang="ru-RU" smtClean="0"/>
              <a:t>07.02.2023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34908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65126"/>
            <a:ext cx="7886700" cy="1325563"/>
          </a:xfrm>
        </p:spPr>
        <p:txBody>
          <a:bodyPr/>
          <a:lstStyle/>
          <a:p>
            <a:r>
              <a:rPr lang="ru-RU"/>
              <a:t>Образец заголовка</a:t>
            </a:r>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29150"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4C71EC6-210F-42DE-9C53-41977AD35B3D}" type="datetimeFigureOut">
              <a:rPr lang="ru-RU" smtClean="0"/>
              <a:t>07.02.2023</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28600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B4C71EC6-210F-42DE-9C53-41977AD35B3D}" type="datetimeFigureOut">
              <a:rPr lang="ru-RU" smtClean="0"/>
              <a:t>07.02.2023</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1304350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4C71EC6-210F-42DE-9C53-41977AD35B3D}" type="datetimeFigureOut">
              <a:rPr lang="ru-RU" smtClean="0"/>
              <a:t>07.02.2023</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37492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a:t>Образец заголовка</a:t>
            </a:r>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07.02.2023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269101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a:t>Образец заголовка</a:t>
            </a:r>
          </a:p>
        </p:txBody>
      </p:sp>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a:t>Вставка рисунка</a:t>
            </a:r>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a:t>Образец текста</a:t>
            </a:r>
          </a:p>
        </p:txBody>
      </p:sp>
      <p:sp>
        <p:nvSpPr>
          <p:cNvPr id="5" name="Дата 4"/>
          <p:cNvSpPr>
            <a:spLocks noGrp="1"/>
          </p:cNvSpPr>
          <p:nvPr>
            <p:ph type="dt" sz="half" idx="10"/>
          </p:nvPr>
        </p:nvSpPr>
        <p:spPr/>
        <p:txBody>
          <a:bodyPr/>
          <a:lstStyle/>
          <a:p>
            <a:fld id="{B4C71EC6-210F-42DE-9C53-41977AD35B3D}" type="datetimeFigureOut">
              <a:rPr lang="ru-RU" smtClean="0"/>
              <a:t>07.02.2023</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B19B0651-EE4F-4900-A07F-96A6BFA9D0F0}" type="slidenum">
              <a:rPr lang="ru-RU" smtClean="0"/>
              <a:t>‹#›</a:t>
            </a:fld>
            <a:endParaRPr lang="ru-RU"/>
          </a:p>
        </p:txBody>
      </p:sp>
    </p:spTree>
    <p:extLst>
      <p:ext uri="{BB962C8B-B14F-4D97-AF65-F5344CB8AC3E}">
        <p14:creationId xmlns:p14="http://schemas.microsoft.com/office/powerpoint/2010/main" val="934140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4C71EC6-210F-42DE-9C53-41977AD35B3D}" type="datetimeFigureOut">
              <a:rPr lang="ru-RU" smtClean="0"/>
              <a:t>07.02.2023</a:t>
            </a:fld>
            <a:endParaRPr lang="ru-RU"/>
          </a:p>
        </p:txBody>
      </p:sp>
      <p:sp>
        <p:nvSpPr>
          <p:cNvPr id="5" name="Нижний колонтитул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19B0651-EE4F-4900-A07F-96A6BFA9D0F0}" type="slidenum">
              <a:rPr lang="ru-RU" smtClean="0"/>
              <a:t>‹#›</a:t>
            </a:fld>
            <a:endParaRPr lang="ru-RU"/>
          </a:p>
        </p:txBody>
      </p:sp>
      <p:pic>
        <p:nvPicPr>
          <p:cNvPr id="7" name="Рисунок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971805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891924A-659D-4B2B-AD6D-793E765BBFD6}" type="datetimeFigureOut">
              <a:rPr lang="en-US" smtClean="0"/>
              <a:t>2/7/2023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0C02489-516B-4763-9772-B41968FD35D7}" type="slidenum">
              <a:rPr lang="en-US" smtClean="0"/>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63167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Рисунок 3" descr="Изображение выглядит как текст, часы&#10;&#10;Автоматически созданное описание">
            <a:extLst>
              <a:ext uri="{FF2B5EF4-FFF2-40B4-BE49-F238E27FC236}">
                <a16:creationId xmlns:a16="http://schemas.microsoft.com/office/drawing/2014/main" id="{68F178E8-7E73-81C8-27E9-67F7D79B7EEC}"/>
              </a:ext>
            </a:extLst>
          </p:cNvPr>
          <p:cNvPicPr>
            <a:picLocks noChangeAspect="1"/>
          </p:cNvPicPr>
          <p:nvPr/>
        </p:nvPicPr>
        <p:blipFill rotWithShape="1">
          <a:blip r:embed="rId2"/>
          <a:srcRect r="15668" b="1"/>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3031" y="1885950"/>
            <a:ext cx="6379369"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ctrTitle"/>
          </p:nvPr>
        </p:nvSpPr>
        <p:spPr>
          <a:xfrm>
            <a:off x="1707356" y="2247900"/>
            <a:ext cx="5686425" cy="2514600"/>
          </a:xfrm>
        </p:spPr>
        <p:txBody>
          <a:bodyPr vert="horz" lIns="91440" tIns="45720" rIns="91440" bIns="45720" rtlCol="0" anchor="ctr">
            <a:normAutofit/>
          </a:bodyPr>
          <a:lstStyle/>
          <a:p>
            <a:pPr defTabSz="914400"/>
            <a:br>
              <a:rPr lang="en-US" sz="2700" dirty="0">
                <a:latin typeface="Bookman Old Style"/>
              </a:rPr>
            </a:br>
            <a:r>
              <a:rPr lang="en-US" sz="2700" b="1" dirty="0">
                <a:solidFill>
                  <a:schemeClr val="tx1">
                    <a:lumMod val="75000"/>
                    <a:lumOff val="25000"/>
                  </a:schemeClr>
                </a:solidFill>
                <a:latin typeface="Bookman Old Style"/>
              </a:rPr>
              <a:t>TOPIC 1:</a:t>
            </a:r>
            <a:br>
              <a:rPr lang="en-US" sz="2700" b="1" dirty="0">
                <a:latin typeface="Bookman Old Style"/>
              </a:rPr>
            </a:br>
            <a:br>
              <a:rPr lang="en-US" sz="2700" b="1" dirty="0">
                <a:latin typeface="Bookman Old Style"/>
              </a:rPr>
            </a:br>
            <a:r>
              <a:rPr lang="en-US" sz="2700" b="1" dirty="0">
                <a:solidFill>
                  <a:schemeClr val="tx1">
                    <a:lumMod val="75000"/>
                    <a:lumOff val="25000"/>
                  </a:schemeClr>
                </a:solidFill>
                <a:latin typeface="Bookman Old Style"/>
              </a:rPr>
              <a:t>HUMAN RESOURCE MANAGEMENT: DEFINITIONS AND MAIN FUNCTIONS</a:t>
            </a:r>
          </a:p>
        </p:txBody>
      </p:sp>
    </p:spTree>
    <p:extLst>
      <p:ext uri="{BB962C8B-B14F-4D97-AF65-F5344CB8AC3E}">
        <p14:creationId xmlns:p14="http://schemas.microsoft.com/office/powerpoint/2010/main" val="111081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B9B33E6-D7B5-8011-3872-C907D6449F81}"/>
              </a:ext>
            </a:extLst>
          </p:cNvPr>
          <p:cNvSpPr>
            <a:spLocks noGrp="1"/>
          </p:cNvSpPr>
          <p:nvPr>
            <p:ph type="title"/>
          </p:nvPr>
        </p:nvSpPr>
        <p:spPr>
          <a:xfrm>
            <a:off x="6820122" y="618681"/>
            <a:ext cx="1960404" cy="4794567"/>
          </a:xfrm>
        </p:spPr>
        <p:txBody>
          <a:bodyPr vert="horz" lIns="68580" tIns="34290" rIns="68580" bIns="34290" rtlCol="0">
            <a:normAutofit fontScale="90000"/>
          </a:bodyPr>
          <a:lstStyle/>
          <a:p>
            <a:r>
              <a:rPr lang="en-US" sz="1500" dirty="0">
                <a:solidFill>
                  <a:srgbClr val="FFFFFF"/>
                </a:solidFill>
                <a:latin typeface="Bookman Old Style"/>
                <a:ea typeface="+mj-lt"/>
                <a:cs typeface="+mj-lt"/>
              </a:rPr>
              <a:t>In the 1930s, the adoption of several major labor laws led to an increase in the role of trade unions. The dependence of the collective agreement and the relationship between trade unions and management followed the growth of the influence of trade unions in the 1940s and 1950s. This greatly expanded the scope of responsibility of units dealing with issues of human resource management. </a:t>
            </a:r>
            <a:endParaRPr lang="ru-RU" sz="1500">
              <a:solidFill>
                <a:srgbClr val="FFFFFF"/>
              </a:solidFill>
              <a:latin typeface="Bookman Old Style"/>
              <a:ea typeface="+mj-lt"/>
              <a:cs typeface="+mj-lt"/>
            </a:endParaRPr>
          </a:p>
        </p:txBody>
      </p:sp>
      <p:sp>
        <p:nvSpPr>
          <p:cNvPr id="2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015" y="484632"/>
            <a:ext cx="6096762"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человек, внутренний, группа, люди&#10;&#10;Автоматически созданное описание">
            <a:extLst>
              <a:ext uri="{FF2B5EF4-FFF2-40B4-BE49-F238E27FC236}">
                <a16:creationId xmlns:a16="http://schemas.microsoft.com/office/drawing/2014/main" id="{5A73111E-8923-4213-B3CA-EE7A36B9D0FE}"/>
              </a:ext>
            </a:extLst>
          </p:cNvPr>
          <p:cNvPicPr>
            <a:picLocks noChangeAspect="1"/>
          </p:cNvPicPr>
          <p:nvPr/>
        </p:nvPicPr>
        <p:blipFill rotWithShape="1">
          <a:blip r:embed="rId2"/>
          <a:srcRect l="21621" r="-1" b="-1"/>
          <a:stretch/>
        </p:blipFill>
        <p:spPr>
          <a:xfrm>
            <a:off x="732188" y="942538"/>
            <a:ext cx="5372416" cy="4808332"/>
          </a:xfrm>
          <a:prstGeom prst="rect">
            <a:avLst/>
          </a:prstGeom>
          <a:effectLst/>
        </p:spPr>
      </p:pic>
    </p:spTree>
    <p:extLst>
      <p:ext uri="{BB962C8B-B14F-4D97-AF65-F5344CB8AC3E}">
        <p14:creationId xmlns:p14="http://schemas.microsoft.com/office/powerpoint/2010/main" val="391087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8496" y="323519"/>
            <a:ext cx="3242924"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0" y="623275"/>
            <a:ext cx="817879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C8EAAEA-41ED-ED93-B1ED-B0A56FF54110}"/>
              </a:ext>
            </a:extLst>
          </p:cNvPr>
          <p:cNvSpPr>
            <a:spLocks noGrp="1"/>
          </p:cNvSpPr>
          <p:nvPr>
            <p:ph type="title"/>
          </p:nvPr>
        </p:nvSpPr>
        <p:spPr>
          <a:xfrm>
            <a:off x="5855892" y="1695364"/>
            <a:ext cx="2515977" cy="2847413"/>
          </a:xfrm>
        </p:spPr>
        <p:txBody>
          <a:bodyPr vert="horz" lIns="91440" tIns="45720" rIns="91440" bIns="45720" rtlCol="0" anchor="b">
            <a:normAutofit/>
          </a:bodyPr>
          <a:lstStyle/>
          <a:p>
            <a:pPr defTabSz="914400"/>
            <a:r>
              <a:rPr lang="en-US" sz="1500" kern="1200" dirty="0">
                <a:latin typeface="Bookman Old Style"/>
              </a:rPr>
              <a:t>The role of personnel services becomes more significant with the introduction of the positions of deputy heads of human resources management. The role of operational support in the field of regulating relationships between line and functional units is expanding.</a:t>
            </a:r>
          </a:p>
        </p:txBody>
      </p:sp>
      <p:pic>
        <p:nvPicPr>
          <p:cNvPr id="3" name="Рисунок 3">
            <a:extLst>
              <a:ext uri="{FF2B5EF4-FFF2-40B4-BE49-F238E27FC236}">
                <a16:creationId xmlns:a16="http://schemas.microsoft.com/office/drawing/2014/main" id="{B2383FEB-3C78-8321-FC19-E6F6A4B99AC6}"/>
              </a:ext>
            </a:extLst>
          </p:cNvPr>
          <p:cNvPicPr>
            <a:picLocks noChangeAspect="1"/>
          </p:cNvPicPr>
          <p:nvPr/>
        </p:nvPicPr>
        <p:blipFill>
          <a:blip r:embed="rId2"/>
          <a:stretch>
            <a:fillRect/>
          </a:stretch>
        </p:blipFill>
        <p:spPr>
          <a:xfrm>
            <a:off x="972418" y="2301133"/>
            <a:ext cx="4203477" cy="2238215"/>
          </a:xfrm>
          <a:prstGeom prst="rect">
            <a:avLst/>
          </a:prstGeom>
        </p:spPr>
      </p:pic>
    </p:spTree>
    <p:extLst>
      <p:ext uri="{BB962C8B-B14F-4D97-AF65-F5344CB8AC3E}">
        <p14:creationId xmlns:p14="http://schemas.microsoft.com/office/powerpoint/2010/main" val="1079881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6D3CBF-1D48-413A-86DA-BED53494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59458" y="484632"/>
            <a:ext cx="3142435" cy="5852642"/>
          </a:xfrm>
          <a:prstGeom prst="rect">
            <a:avLst/>
          </a:prstGeom>
          <a:solidFill>
            <a:schemeClr val="bg2"/>
          </a:solidFill>
          <a:ln w="1270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C9F8640-5912-18E7-8366-7FD3DD96B05D}"/>
              </a:ext>
            </a:extLst>
          </p:cNvPr>
          <p:cNvSpPr>
            <a:spLocks noGrp="1"/>
          </p:cNvSpPr>
          <p:nvPr>
            <p:ph type="title"/>
          </p:nvPr>
        </p:nvSpPr>
        <p:spPr>
          <a:xfrm>
            <a:off x="550497" y="1466370"/>
            <a:ext cx="2961758" cy="3692028"/>
          </a:xfrm>
          <a:noFill/>
        </p:spPr>
        <p:txBody>
          <a:bodyPr vert="horz" lIns="91440" tIns="45720" rIns="91440" bIns="45720" rtlCol="0" anchor="b">
            <a:noAutofit/>
          </a:bodyPr>
          <a:lstStyle/>
          <a:p>
            <a:pPr defTabSz="914400"/>
            <a:r>
              <a:rPr lang="en-US" sz="1400" dirty="0">
                <a:latin typeface="Bookman Old Style"/>
              </a:rPr>
              <a:t>Increased legal requirements and restrictions, which were a consequence of the development of social legislation in the 1960s and 1970s, caused serious changes in the work of human resources management. The staff of the organization had to increase their professionalism and pay more attention to various legislative subtleties regarding policy and practice. In addition, organizations began to look in a new way at the participation of employees in increasing the effectiveness of the organization's activities. As a result of automation and changes in the job structure, the productivity and quality of staff work increased.</a:t>
            </a:r>
          </a:p>
        </p:txBody>
      </p:sp>
      <p:cxnSp>
        <p:nvCxnSpPr>
          <p:cNvPr id="12" name="Straight Connector 11">
            <a:extLst>
              <a:ext uri="{FF2B5EF4-FFF2-40B4-BE49-F238E27FC236}">
                <a16:creationId xmlns:a16="http://schemas.microsoft.com/office/drawing/2014/main" id="{F02A64E5-C20B-47CF-8CCC-D62830964E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8650" y="4524316"/>
            <a:ext cx="1940092" cy="0"/>
          </a:xfrm>
          <a:prstGeom prst="line">
            <a:avLst/>
          </a:prstGeom>
          <a:ln w="22225">
            <a:solidFill>
              <a:srgbClr val="53587C"/>
            </a:solidFill>
          </a:ln>
        </p:spPr>
        <p:style>
          <a:lnRef idx="1">
            <a:schemeClr val="accent1"/>
          </a:lnRef>
          <a:fillRef idx="0">
            <a:schemeClr val="accent1"/>
          </a:fillRef>
          <a:effectRef idx="0">
            <a:schemeClr val="accent1"/>
          </a:effectRef>
          <a:fontRef idx="minor">
            <a:schemeClr val="tx1"/>
          </a:fontRef>
        </p:style>
      </p:cxnSp>
      <p:pic>
        <p:nvPicPr>
          <p:cNvPr id="3" name="Рисунок 3">
            <a:extLst>
              <a:ext uri="{FF2B5EF4-FFF2-40B4-BE49-F238E27FC236}">
                <a16:creationId xmlns:a16="http://schemas.microsoft.com/office/drawing/2014/main" id="{33F6F312-2437-DF88-3C61-A5D624D21A00}"/>
              </a:ext>
            </a:extLst>
          </p:cNvPr>
          <p:cNvPicPr>
            <a:picLocks noChangeAspect="1"/>
          </p:cNvPicPr>
          <p:nvPr/>
        </p:nvPicPr>
        <p:blipFill rotWithShape="1">
          <a:blip r:embed="rId2"/>
          <a:srcRect l="14872" r="25552"/>
          <a:stretch/>
        </p:blipFill>
        <p:spPr>
          <a:xfrm>
            <a:off x="3877880" y="484633"/>
            <a:ext cx="4906661" cy="5888736"/>
          </a:xfrm>
          <a:prstGeom prst="rect">
            <a:avLst/>
          </a:prstGeom>
        </p:spPr>
      </p:pic>
    </p:spTree>
    <p:extLst>
      <p:ext uri="{BB962C8B-B14F-4D97-AF65-F5344CB8AC3E}">
        <p14:creationId xmlns:p14="http://schemas.microsoft.com/office/powerpoint/2010/main" val="38683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67254E-37C3-745B-FC21-9C1CF9E86AAF}"/>
              </a:ext>
            </a:extLst>
          </p:cNvPr>
          <p:cNvPicPr>
            <a:picLocks noChangeAspect="1"/>
          </p:cNvPicPr>
          <p:nvPr/>
        </p:nvPicPr>
        <p:blipFill rotWithShape="1">
          <a:blip r:embed="rId2">
            <a:alphaModFix amt="50000"/>
          </a:blip>
          <a:srcRect l="5859" r="6" b="6"/>
          <a:stretch/>
        </p:blipFill>
        <p:spPr>
          <a:xfrm>
            <a:off x="20" y="1"/>
            <a:ext cx="9143980" cy="6857999"/>
          </a:xfrm>
          <a:prstGeom prst="rect">
            <a:avLst/>
          </a:prstGeom>
        </p:spPr>
      </p:pic>
      <p:sp>
        <p:nvSpPr>
          <p:cNvPr id="2" name="Заголовок 1">
            <a:extLst>
              <a:ext uri="{FF2B5EF4-FFF2-40B4-BE49-F238E27FC236}">
                <a16:creationId xmlns:a16="http://schemas.microsoft.com/office/drawing/2014/main" id="{7F980839-6CD9-6586-1F0D-5E66F3FD99EE}"/>
              </a:ext>
            </a:extLst>
          </p:cNvPr>
          <p:cNvSpPr>
            <a:spLocks noGrp="1"/>
          </p:cNvSpPr>
          <p:nvPr>
            <p:ph type="title"/>
          </p:nvPr>
        </p:nvSpPr>
        <p:spPr>
          <a:xfrm>
            <a:off x="1103923" y="1571747"/>
            <a:ext cx="6858000" cy="2900518"/>
          </a:xfrm>
        </p:spPr>
        <p:txBody>
          <a:bodyPr vert="horz" lIns="91440" tIns="45720" rIns="91440" bIns="45720" rtlCol="0" anchor="b">
            <a:normAutofit/>
          </a:bodyPr>
          <a:lstStyle/>
          <a:p>
            <a:pPr algn="ctr" defTabSz="914400"/>
            <a:r>
              <a:rPr lang="en-US" sz="2400" dirty="0">
                <a:solidFill>
                  <a:srgbClr val="FFFFFF"/>
                </a:solidFill>
                <a:latin typeface="Bookman Old Style"/>
              </a:rPr>
              <a:t>In the 1980s, the strategic role of human resources management became especially important as organizations reduced their staff, closed factories or carried out structural restructuring. The transfer of workers and the professional training of those who remained became the main concern of personnel departments.</a:t>
            </a:r>
          </a:p>
        </p:txBody>
      </p:sp>
    </p:spTree>
    <p:extLst>
      <p:ext uri="{BB962C8B-B14F-4D97-AF65-F5344CB8AC3E}">
        <p14:creationId xmlns:p14="http://schemas.microsoft.com/office/powerpoint/2010/main" val="232568053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67254E-37C3-745B-FC21-9C1CF9E86AAF}"/>
              </a:ext>
            </a:extLst>
          </p:cNvPr>
          <p:cNvPicPr>
            <a:picLocks noChangeAspect="1"/>
          </p:cNvPicPr>
          <p:nvPr/>
        </p:nvPicPr>
        <p:blipFill rotWithShape="1">
          <a:blip r:embed="rId2">
            <a:alphaModFix amt="50000"/>
          </a:blip>
          <a:srcRect l="5859" r="6" b="6"/>
          <a:stretch/>
        </p:blipFill>
        <p:spPr>
          <a:xfrm>
            <a:off x="20" y="1"/>
            <a:ext cx="9143980" cy="6857999"/>
          </a:xfrm>
          <a:prstGeom prst="rect">
            <a:avLst/>
          </a:prstGeom>
        </p:spPr>
      </p:pic>
      <p:sp>
        <p:nvSpPr>
          <p:cNvPr id="2" name="Заголовок 1">
            <a:extLst>
              <a:ext uri="{FF2B5EF4-FFF2-40B4-BE49-F238E27FC236}">
                <a16:creationId xmlns:a16="http://schemas.microsoft.com/office/drawing/2014/main" id="{7F980839-6CD9-6586-1F0D-5E66F3FD99EE}"/>
              </a:ext>
            </a:extLst>
          </p:cNvPr>
          <p:cNvSpPr>
            <a:spLocks noGrp="1"/>
          </p:cNvSpPr>
          <p:nvPr>
            <p:ph type="title"/>
          </p:nvPr>
        </p:nvSpPr>
        <p:spPr>
          <a:xfrm>
            <a:off x="576385" y="1982055"/>
            <a:ext cx="7668846" cy="2900518"/>
          </a:xfrm>
        </p:spPr>
        <p:txBody>
          <a:bodyPr vert="horz" lIns="91440" tIns="45720" rIns="91440" bIns="45720" rtlCol="0" anchor="b">
            <a:normAutofit fontScale="90000"/>
          </a:bodyPr>
          <a:lstStyle/>
          <a:p>
            <a:pPr algn="ctr" defTabSz="914400"/>
            <a:r>
              <a:rPr lang="en-US" sz="2400" dirty="0">
                <a:solidFill>
                  <a:srgbClr val="FFFFFF"/>
                </a:solidFill>
                <a:latin typeface="Bookman Old Style"/>
              </a:rPr>
              <a:t>In the 1990s, one of the main areas of interest in </a:t>
            </a:r>
            <a:br>
              <a:rPr lang="en-US" sz="2400" dirty="0">
                <a:solidFill>
                  <a:srgbClr val="FFFFFF"/>
                </a:solidFill>
                <a:latin typeface="Bookman Old Style"/>
              </a:rPr>
            </a:br>
            <a:r>
              <a:rPr lang="en-US" sz="2400" dirty="0">
                <a:solidFill>
                  <a:srgbClr val="FFFFFF"/>
                </a:solidFill>
                <a:latin typeface="Bookman Old Style"/>
              </a:rPr>
              <a:t>human resources management is working in the </a:t>
            </a:r>
            <a:br>
              <a:rPr lang="en-US" sz="2400" dirty="0">
                <a:solidFill>
                  <a:srgbClr val="FFFFFF"/>
                </a:solidFill>
                <a:latin typeface="Bookman Old Style"/>
              </a:rPr>
            </a:br>
            <a:r>
              <a:rPr lang="en-US" sz="2400" dirty="0">
                <a:solidFill>
                  <a:srgbClr val="FFFFFF"/>
                </a:solidFill>
                <a:latin typeface="Bookman Old Style"/>
              </a:rPr>
              <a:t>conditions of diversity of the workforce, in addition, </a:t>
            </a:r>
            <a:br>
              <a:rPr lang="en-US" sz="2400" dirty="0">
                <a:solidFill>
                  <a:srgbClr val="FFFFFF"/>
                </a:solidFill>
                <a:latin typeface="Bookman Old Style"/>
              </a:rPr>
            </a:br>
            <a:r>
              <a:rPr lang="en-US" sz="2400" dirty="0">
                <a:solidFill>
                  <a:srgbClr val="FFFFFF"/>
                </a:solidFill>
                <a:latin typeface="Bookman Old Style"/>
              </a:rPr>
              <a:t>more attention was paid to the computerization of HR departments, even in small organizations. The importance of employee rights, such as drug and alcohol testing and smoking restrictions, will continue to affect human resource management.</a:t>
            </a:r>
            <a:br>
              <a:rPr lang="en-US" sz="2400" dirty="0">
                <a:solidFill>
                  <a:srgbClr val="FFFFFF"/>
                </a:solidFill>
                <a:latin typeface="Bookman Old Style"/>
              </a:rPr>
            </a:br>
            <a:endParaRPr lang="en-US" sz="2400" dirty="0">
              <a:solidFill>
                <a:srgbClr val="FFFFFF"/>
              </a:solidFill>
              <a:latin typeface="Bookman Old Style"/>
            </a:endParaRPr>
          </a:p>
          <a:p>
            <a:pPr algn="ctr" defTabSz="914400"/>
            <a:endParaRPr lang="en-US" sz="2400" dirty="0">
              <a:solidFill>
                <a:srgbClr val="FFFFFF"/>
              </a:solidFill>
              <a:latin typeface="Bookman Old Style"/>
            </a:endParaRPr>
          </a:p>
        </p:txBody>
      </p:sp>
    </p:spTree>
    <p:extLst>
      <p:ext uri="{BB962C8B-B14F-4D97-AF65-F5344CB8AC3E}">
        <p14:creationId xmlns:p14="http://schemas.microsoft.com/office/powerpoint/2010/main" val="21085169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634228F9-0B71-ACAF-9553-5AEB393E64A1}"/>
              </a:ext>
            </a:extLst>
          </p:cNvPr>
          <p:cNvSpPr>
            <a:spLocks noGrp="1"/>
          </p:cNvSpPr>
          <p:nvPr>
            <p:ph type="title"/>
          </p:nvPr>
        </p:nvSpPr>
        <p:spPr>
          <a:xfrm>
            <a:off x="1143000" y="1293338"/>
            <a:ext cx="6858000" cy="3274592"/>
          </a:xfrm>
        </p:spPr>
        <p:txBody>
          <a:bodyPr vert="horz" lIns="91440" tIns="45720" rIns="91440" bIns="45720" rtlCol="0" anchor="ctr">
            <a:normAutofit fontScale="90000"/>
          </a:bodyPr>
          <a:lstStyle/>
          <a:p>
            <a:pPr algn="ctr" defTabSz="914400"/>
            <a:r>
              <a:rPr lang="en-US" sz="2000" kern="1200" dirty="0">
                <a:latin typeface="Bookman Old Style"/>
              </a:rPr>
              <a:t>Since 2000 to the present, crisis trends have led to changes in the workforce. Employees need great flexibility of the working day, provision of some benefits in the policy implemented in relation to them, which leads to the development of strategic planning, improvement of professional training, mandatory computer literacy of the staff. In general terms, the new strategic purpose of human resources management functions is to create an environment that promotes the growth of human values, which ensures the efficiency of the used resources.</a:t>
            </a:r>
            <a:br>
              <a:rPr lang="en-US" sz="2000" kern="1200" dirty="0">
                <a:latin typeface="Bookman Old Style"/>
              </a:rPr>
            </a:br>
            <a:endParaRPr lang="en-US" sz="2000" kern="1200">
              <a:latin typeface="Bookman Old Style"/>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954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ÐÐ°ÑÑÐ¸Ð½ÐºÐ¸ Ð¿Ð¾ Ð·Ð°Ð¿ÑÐ¾ÑÑ hr management history"/>
          <p:cNvPicPr>
            <a:picLocks noChangeAspect="1" noChangeArrowheads="1"/>
          </p:cNvPicPr>
          <p:nvPr/>
        </p:nvPicPr>
        <p:blipFill rotWithShape="1">
          <a:blip r:embed="rId2">
            <a:extLst>
              <a:ext uri="{28A0092B-C50C-407E-A947-70E740481C1C}">
                <a14:useLocalDpi xmlns:a14="http://schemas.microsoft.com/office/drawing/2010/main" val="0"/>
              </a:ext>
            </a:extLst>
          </a:blip>
          <a:srcRect l="6648" r="10003"/>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290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0F20C4-574D-4AD1-A244-96E69925E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p:cNvPicPr/>
          <p:nvPr/>
        </p:nvPicPr>
        <p:blipFill rotWithShape="1">
          <a:blip r:embed="rId2">
            <a:extLst>
              <a:ext uri="{28A0092B-C50C-407E-A947-70E740481C1C}">
                <a14:useLocalDpi xmlns:a14="http://schemas.microsoft.com/office/drawing/2010/main" val="0"/>
              </a:ext>
            </a:extLst>
          </a:blip>
          <a:srcRect b="3226"/>
          <a:stretch/>
        </p:blipFill>
        <p:spPr bwMode="auto">
          <a:xfrm>
            <a:off x="0" y="0"/>
            <a:ext cx="9144000" cy="6858000"/>
          </a:xfrm>
          <a:prstGeom prst="rect">
            <a:avLst/>
          </a:prstGeom>
          <a:noFill/>
        </p:spPr>
      </p:pic>
      <p:grpSp>
        <p:nvGrpSpPr>
          <p:cNvPr id="10" name="Group 9">
            <a:extLst>
              <a:ext uri="{FF2B5EF4-FFF2-40B4-BE49-F238E27FC236}">
                <a16:creationId xmlns:a16="http://schemas.microsoft.com/office/drawing/2014/main" id="{9A7CC453-6F47-4427-B67D-37E65A92C5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4015" y="518649"/>
            <a:ext cx="846287" cy="847206"/>
            <a:chOff x="8183879" y="1000124"/>
            <a:chExt cx="1562267" cy="1172973"/>
          </a:xfrm>
        </p:grpSpPr>
        <p:sp>
          <p:nvSpPr>
            <p:cNvPr id="11" name="Freeform 5">
              <a:extLst>
                <a:ext uri="{FF2B5EF4-FFF2-40B4-BE49-F238E27FC236}">
                  <a16:creationId xmlns:a16="http://schemas.microsoft.com/office/drawing/2014/main" id="{1B6AD4D9-2CD8-4BB1-8DA9-B1E2BC9BB6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rgbClr val="FFFFFF"/>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58E860C5-0E72-4769-BC34-B0F6BEFBC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rgbClr val="FFFFFF"/>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3358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66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ÐÐ°ÑÑÐ¸Ð½ÐºÐ¸ Ð¿Ð¾ Ð·Ð°Ð¿ÑÐ¾ÑÑ hr management history"/>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944690"/>
            <a:ext cx="8178799" cy="4968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850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33755" y="1034236"/>
            <a:ext cx="4002745" cy="4567137"/>
          </a:xfrm>
        </p:spPr>
        <p:txBody>
          <a:bodyPr vert="horz" lIns="91440" tIns="45720" rIns="91440" bIns="45720" rtlCol="0" anchor="b">
            <a:normAutofit/>
          </a:bodyPr>
          <a:lstStyle/>
          <a:p>
            <a:pPr algn="ctr" defTabSz="914400"/>
            <a:r>
              <a:rPr lang="en-US" sz="2700" b="1" dirty="0">
                <a:latin typeface="Bookman Old Style"/>
              </a:rPr>
              <a:t>Human Resource Management (HRM)</a:t>
            </a:r>
            <a:r>
              <a:rPr lang="en-US" sz="2700" dirty="0">
                <a:latin typeface="Bookman Old Style"/>
              </a:rPr>
              <a:t> is defined as a system of activities and strategies that focus on successfully managing employees at all levels of an organization to achieve organizational goals.</a:t>
            </a:r>
            <a:br>
              <a:rPr lang="en-US" sz="2700" dirty="0">
                <a:latin typeface="Bookman Old Style"/>
              </a:rPr>
            </a:br>
            <a:endParaRPr lang="en-US" sz="2700">
              <a:latin typeface="Bookman Old Style"/>
            </a:endParaRPr>
          </a:p>
        </p:txBody>
      </p:sp>
      <p:pic>
        <p:nvPicPr>
          <p:cNvPr id="3" name="Рисунок 3">
            <a:extLst>
              <a:ext uri="{FF2B5EF4-FFF2-40B4-BE49-F238E27FC236}">
                <a16:creationId xmlns:a16="http://schemas.microsoft.com/office/drawing/2014/main" id="{7C27E065-D45D-DDF4-7FD5-D52DB8B07AAF}"/>
              </a:ext>
            </a:extLst>
          </p:cNvPr>
          <p:cNvPicPr>
            <a:picLocks noChangeAspect="1"/>
          </p:cNvPicPr>
          <p:nvPr/>
        </p:nvPicPr>
        <p:blipFill rotWithShape="1">
          <a:blip r:embed="rId2"/>
          <a:srcRect l="19870" r="36766"/>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62203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p:cNvSpPr>
            <a:spLocks noGrp="1"/>
          </p:cNvSpPr>
          <p:nvPr>
            <p:ph type="title"/>
          </p:nvPr>
        </p:nvSpPr>
        <p:spPr>
          <a:xfrm>
            <a:off x="417800" y="851517"/>
            <a:ext cx="6127762" cy="2991416"/>
          </a:xfrm>
        </p:spPr>
        <p:txBody>
          <a:bodyPr vert="horz" lIns="91440" tIns="45720" rIns="91440" bIns="45720" rtlCol="0" anchor="b">
            <a:normAutofit/>
          </a:bodyPr>
          <a:lstStyle/>
          <a:p>
            <a:pPr defTabSz="914400"/>
            <a:r>
              <a:rPr lang="en-US" sz="6000" b="1" kern="1200" dirty="0">
                <a:latin typeface="Bookman Old Style"/>
              </a:rPr>
              <a:t>1.	Meaning of Human Resources</a:t>
            </a:r>
          </a:p>
        </p:txBody>
      </p:sp>
      <p:sp>
        <p:nvSpPr>
          <p:cNvPr id="14"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851518"/>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Рисунок 8">
            <a:extLst>
              <a:ext uri="{FF2B5EF4-FFF2-40B4-BE49-F238E27FC236}">
                <a16:creationId xmlns:a16="http://schemas.microsoft.com/office/drawing/2014/main" id="{EEA352DD-6806-3DA1-E729-E746F0164937}"/>
              </a:ext>
            </a:extLst>
          </p:cNvPr>
          <p:cNvPicPr>
            <a:picLocks noChangeAspect="1"/>
          </p:cNvPicPr>
          <p:nvPr/>
        </p:nvPicPr>
        <p:blipFill>
          <a:blip r:embed="rId2"/>
          <a:stretch>
            <a:fillRect/>
          </a:stretch>
        </p:blipFill>
        <p:spPr>
          <a:xfrm>
            <a:off x="5648627" y="2531473"/>
            <a:ext cx="2413000" cy="2413000"/>
          </a:xfrm>
          <a:prstGeom prst="rect">
            <a:avLst/>
          </a:prstGeom>
        </p:spPr>
      </p:pic>
      <p:sp>
        <p:nvSpPr>
          <p:cNvPr id="5" name="AutoShape 4" descr="Картинки по запросу вопро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Картинки по запросу вопрос"/>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8" descr="Картинки по запросу вопрос"/>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114608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B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5B7188"/>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fontScale="90000"/>
          </a:bodyPr>
          <a:lstStyle/>
          <a:p>
            <a:pPr algn="ctr" defTabSz="914400"/>
            <a:r>
              <a:rPr lang="en-US" sz="2400" b="1" dirty="0">
                <a:solidFill>
                  <a:srgbClr val="5B7188"/>
                </a:solidFill>
                <a:latin typeface="Bookman Old Style"/>
              </a:rPr>
              <a:t>HR management</a:t>
            </a:r>
            <a:r>
              <a:rPr lang="en-US" sz="2400" dirty="0">
                <a:solidFill>
                  <a:srgbClr val="5B7188"/>
                </a:solidFill>
                <a:latin typeface="Bookman Old Style"/>
              </a:rPr>
              <a:t> can be </a:t>
            </a:r>
            <a:r>
              <a:rPr lang="en-US" sz="2400" b="1" dirty="0">
                <a:solidFill>
                  <a:srgbClr val="5B7188"/>
                </a:solidFill>
                <a:latin typeface="Bookman Old Style"/>
              </a:rPr>
              <a:t>defined</a:t>
            </a:r>
            <a:r>
              <a:rPr lang="en-US" sz="2400" dirty="0">
                <a:solidFill>
                  <a:srgbClr val="5B7188"/>
                </a:solidFill>
                <a:latin typeface="Bookman Old Style"/>
              </a:rPr>
              <a:t> as: the process of analyzing and managing an organization’s human resource needs to ensure satisfaction of its strategic objectives.</a:t>
            </a:r>
            <a:br>
              <a:rPr lang="en-US" sz="2400" dirty="0">
                <a:latin typeface="Bookman Old Style"/>
              </a:rPr>
            </a:br>
            <a:endParaRPr lang="en-US" sz="2400">
              <a:solidFill>
                <a:srgbClr val="5B7188"/>
              </a:solidFill>
              <a:latin typeface="Bookman Old Style"/>
            </a:endParaRPr>
          </a:p>
        </p:txBody>
      </p:sp>
      <p:pic>
        <p:nvPicPr>
          <p:cNvPr id="3" name="Рисунок 3" descr="Изображение выглядит как текст, человек&#10;&#10;Автоматически созданное описание">
            <a:extLst>
              <a:ext uri="{FF2B5EF4-FFF2-40B4-BE49-F238E27FC236}">
                <a16:creationId xmlns:a16="http://schemas.microsoft.com/office/drawing/2014/main" id="{41661D5F-0670-65A7-0709-7DF8EFD36983}"/>
              </a:ext>
            </a:extLst>
          </p:cNvPr>
          <p:cNvPicPr>
            <a:picLocks noChangeAspect="1"/>
          </p:cNvPicPr>
          <p:nvPr/>
        </p:nvPicPr>
        <p:blipFill rotWithShape="1">
          <a:blip r:embed="rId2"/>
          <a:srcRect t="17419" r="2" b="5665"/>
          <a:stretch/>
        </p:blipFill>
        <p:spPr>
          <a:xfrm>
            <a:off x="182880" y="256540"/>
            <a:ext cx="8778240" cy="3764276"/>
          </a:xfrm>
          <a:prstGeom prst="rect">
            <a:avLst/>
          </a:prstGeom>
        </p:spPr>
      </p:pic>
    </p:spTree>
    <p:extLst>
      <p:ext uri="{BB962C8B-B14F-4D97-AF65-F5344CB8AC3E}">
        <p14:creationId xmlns:p14="http://schemas.microsoft.com/office/powerpoint/2010/main" val="3298291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973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4107" name="Straight Connector 4106">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973184"/>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fontScale="90000"/>
          </a:bodyPr>
          <a:lstStyle/>
          <a:p>
            <a:pPr algn="ctr" defTabSz="914400"/>
            <a:r>
              <a:rPr lang="en-US" sz="3100" dirty="0">
                <a:solidFill>
                  <a:srgbClr val="973184"/>
                </a:solidFill>
                <a:latin typeface="Bookman Old Style"/>
              </a:rPr>
              <a:t>The “</a:t>
            </a:r>
            <a:r>
              <a:rPr lang="en-US" sz="3100" b="1" dirty="0">
                <a:solidFill>
                  <a:srgbClr val="973184"/>
                </a:solidFill>
                <a:latin typeface="Bookman Old Style"/>
              </a:rPr>
              <a:t>human resource</a:t>
            </a:r>
            <a:r>
              <a:rPr lang="en-US" sz="3100" dirty="0">
                <a:solidFill>
                  <a:srgbClr val="973184"/>
                </a:solidFill>
                <a:latin typeface="Bookman Old Style"/>
              </a:rPr>
              <a:t>” of an organization is composed of all efforts, skills or capabilities of all the people who work for that organization. </a:t>
            </a:r>
            <a:endParaRPr lang="en-US" sz="3100">
              <a:solidFill>
                <a:srgbClr val="973184"/>
              </a:solidFill>
              <a:latin typeface="Bookman Old Style"/>
            </a:endParaRPr>
          </a:p>
        </p:txBody>
      </p:sp>
      <p:pic>
        <p:nvPicPr>
          <p:cNvPr id="4098" name="Picture 2" descr="Картинки по запросу Human Resource"/>
          <p:cNvPicPr>
            <a:picLocks noChangeAspect="1" noChangeArrowheads="1"/>
          </p:cNvPicPr>
          <p:nvPr/>
        </p:nvPicPr>
        <p:blipFill rotWithShape="1">
          <a:blip r:embed="rId2">
            <a:extLst>
              <a:ext uri="{28A0092B-C50C-407E-A947-70E740481C1C}">
                <a14:useLocalDpi xmlns:a14="http://schemas.microsoft.com/office/drawing/2010/main" val="0"/>
              </a:ext>
            </a:extLst>
          </a:blip>
          <a:srcRect t="12359" r="2" b="23158"/>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8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820571" y="851517"/>
            <a:ext cx="3928849" cy="2991416"/>
          </a:xfrm>
        </p:spPr>
        <p:txBody>
          <a:bodyPr vert="horz" lIns="91440" tIns="45720" rIns="91440" bIns="45720" rtlCol="0" anchor="b">
            <a:normAutofit/>
          </a:bodyPr>
          <a:lstStyle/>
          <a:p>
            <a:pPr lvl="0" defTabSz="914400"/>
            <a:r>
              <a:rPr lang="en-US" sz="5100" b="1" kern="1200" dirty="0">
                <a:latin typeface="Bookman Old Style"/>
              </a:rPr>
              <a:t>2.Human Resources Functions</a:t>
            </a:r>
            <a:br>
              <a:rPr lang="en-US" sz="5100" kern="1200" dirty="0">
                <a:latin typeface="Bookman Old Style"/>
              </a:rPr>
            </a:br>
            <a:endParaRPr lang="en-US" sz="5100" kern="1200">
              <a:latin typeface="Bookman Old Style"/>
            </a:endParaRPr>
          </a:p>
        </p:txBody>
      </p:sp>
      <p:sp>
        <p:nvSpPr>
          <p:cNvPr id="10" name="Freeform: Shape 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851518"/>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Рисунок 4">
            <a:extLst>
              <a:ext uri="{FF2B5EF4-FFF2-40B4-BE49-F238E27FC236}">
                <a16:creationId xmlns:a16="http://schemas.microsoft.com/office/drawing/2014/main" id="{277CE8A3-D97E-5783-EEE1-402A3875EADD}"/>
              </a:ext>
            </a:extLst>
          </p:cNvPr>
          <p:cNvPicPr>
            <a:picLocks noChangeAspect="1"/>
          </p:cNvPicPr>
          <p:nvPr/>
        </p:nvPicPr>
        <p:blipFill>
          <a:blip r:embed="rId2"/>
          <a:stretch>
            <a:fillRect/>
          </a:stretch>
        </p:blipFill>
        <p:spPr>
          <a:xfrm>
            <a:off x="5648627" y="2531473"/>
            <a:ext cx="2413000" cy="2413000"/>
          </a:xfrm>
          <a:prstGeom prst="rect">
            <a:avLst/>
          </a:prstGeom>
        </p:spPr>
      </p:pic>
    </p:spTree>
    <p:extLst>
      <p:ext uri="{BB962C8B-B14F-4D97-AF65-F5344CB8AC3E}">
        <p14:creationId xmlns:p14="http://schemas.microsoft.com/office/powerpoint/2010/main" val="212291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a:extLst>
              <a:ext uri="{FF2B5EF4-FFF2-40B4-BE49-F238E27FC236}">
                <a16:creationId xmlns:a16="http://schemas.microsoft.com/office/drawing/2014/main" id="{B2BAC7CF-99E3-9789-3FDB-0A16E9878040}"/>
              </a:ext>
            </a:extLst>
          </p:cNvPr>
          <p:cNvPicPr>
            <a:picLocks noChangeAspect="1"/>
          </p:cNvPicPr>
          <p:nvPr/>
        </p:nvPicPr>
        <p:blipFill rotWithShape="1">
          <a:blip r:embed="rId2"/>
          <a:srcRect l="4471" r="27446" b="9092"/>
          <a:stretch/>
        </p:blipFill>
        <p:spPr>
          <a:xfrm>
            <a:off x="2642616" y="10"/>
            <a:ext cx="6501384"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51FDAC8-7325-0733-93CA-CC7360EA1E26}"/>
              </a:ext>
            </a:extLst>
          </p:cNvPr>
          <p:cNvSpPr>
            <a:spLocks noGrp="1"/>
          </p:cNvSpPr>
          <p:nvPr>
            <p:ph type="title"/>
          </p:nvPr>
        </p:nvSpPr>
        <p:spPr>
          <a:xfrm>
            <a:off x="358485" y="1122363"/>
            <a:ext cx="3017520" cy="3204134"/>
          </a:xfrm>
        </p:spPr>
        <p:txBody>
          <a:bodyPr vert="horz" lIns="91440" tIns="45720" rIns="91440" bIns="45720" rtlCol="0" anchor="b">
            <a:normAutofit fontScale="90000"/>
          </a:bodyPr>
          <a:lstStyle/>
          <a:p>
            <a:pPr defTabSz="914400"/>
            <a:r>
              <a:rPr lang="en-US" sz="2300" b="1" dirty="0">
                <a:latin typeface="Bookman Old Style"/>
              </a:rPr>
              <a:t>Human resource management functions</a:t>
            </a:r>
            <a:r>
              <a:rPr lang="en-US" sz="2300" dirty="0">
                <a:latin typeface="Bookman Old Style"/>
              </a:rPr>
              <a:t> are those tasks that are carried out in both large and small organizations during the formation and coordination of human resources.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27455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643468"/>
            <a:ext cx="8178800"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p:cNvPicPr/>
          <p:nvPr/>
        </p:nvPicPr>
        <p:blipFill>
          <a:blip r:embed="rId2">
            <a:extLst>
              <a:ext uri="{28A0092B-C50C-407E-A947-70E740481C1C}">
                <a14:useLocalDpi xmlns:a14="http://schemas.microsoft.com/office/drawing/2010/main" val="0"/>
              </a:ext>
            </a:extLst>
          </a:blip>
          <a:stretch>
            <a:fillRect/>
          </a:stretch>
        </p:blipFill>
        <p:spPr bwMode="auto">
          <a:xfrm>
            <a:off x="1408828" y="1123527"/>
            <a:ext cx="6326338" cy="4604800"/>
          </a:xfrm>
          <a:prstGeom prst="rect">
            <a:avLst/>
          </a:prstGeom>
          <a:noFill/>
        </p:spPr>
      </p:pic>
    </p:spTree>
    <p:extLst>
      <p:ext uri="{BB962C8B-B14F-4D97-AF65-F5344CB8AC3E}">
        <p14:creationId xmlns:p14="http://schemas.microsoft.com/office/powerpoint/2010/main" val="498425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Картинки по запросу staff"/>
          <p:cNvPicPr>
            <a:picLocks noChangeAspect="1" noChangeArrowheads="1"/>
          </p:cNvPicPr>
          <p:nvPr/>
        </p:nvPicPr>
        <p:blipFill rotWithShape="1">
          <a:blip r:embed="rId2">
            <a:extLst>
              <a:ext uri="{28A0092B-C50C-407E-A947-70E740481C1C}">
                <a14:useLocalDpi xmlns:a14="http://schemas.microsoft.com/office/drawing/2010/main" val="0"/>
              </a:ext>
            </a:extLst>
          </a:blip>
          <a:srcRect l="12483" r="34429"/>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p:cNvSpPr>
            <a:spLocks noGrp="1"/>
          </p:cNvSpPr>
          <p:nvPr>
            <p:ph type="title"/>
          </p:nvPr>
        </p:nvSpPr>
        <p:spPr>
          <a:xfrm>
            <a:off x="368254" y="1122363"/>
            <a:ext cx="3896751" cy="3204134"/>
          </a:xfrm>
        </p:spPr>
        <p:txBody>
          <a:bodyPr vert="horz" lIns="91440" tIns="45720" rIns="91440" bIns="45720" rtlCol="0" anchor="b">
            <a:normAutofit/>
          </a:bodyPr>
          <a:lstStyle/>
          <a:p>
            <a:pPr defTabSz="914400"/>
            <a:r>
              <a:rPr lang="en-US" sz="2900" b="1" dirty="0">
                <a:latin typeface="Bookman Old Style"/>
              </a:rPr>
              <a:t>Staffing objectives.</a:t>
            </a:r>
            <a:r>
              <a:rPr lang="en-US" sz="2900" dirty="0">
                <a:latin typeface="Bookman Old Style"/>
              </a:rPr>
              <a:t> </a:t>
            </a:r>
            <a:br>
              <a:rPr lang="en-US" sz="2900" dirty="0">
                <a:latin typeface="Bookman Old Style"/>
              </a:rPr>
            </a:br>
            <a:r>
              <a:rPr lang="en-US" sz="2900" dirty="0">
                <a:latin typeface="Bookman Old Style"/>
              </a:rPr>
              <a:t>Staffing ensures that the right staff  are available at the right time in the right place. </a:t>
            </a:r>
          </a:p>
        </p:txBody>
      </p:sp>
      <p:sp>
        <p:nvSpPr>
          <p:cNvPr id="6155" name="Rectangle 61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58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Картинки по запросу performance objectives"/>
          <p:cNvPicPr>
            <a:picLocks noChangeAspect="1" noChangeArrowheads="1"/>
          </p:cNvPicPr>
          <p:nvPr/>
        </p:nvPicPr>
        <p:blipFill rotWithShape="1">
          <a:blip r:embed="rId2">
            <a:extLst>
              <a:ext uri="{28A0092B-C50C-407E-A947-70E740481C1C}">
                <a14:useLocalDpi xmlns:a14="http://schemas.microsoft.com/office/drawing/2010/main" val="0"/>
              </a:ext>
            </a:extLst>
          </a:blip>
          <a:srcRect l="28900"/>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820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p:cNvSpPr>
            <a:spLocks noGrp="1"/>
          </p:cNvSpPr>
          <p:nvPr>
            <p:ph type="title"/>
          </p:nvPr>
        </p:nvSpPr>
        <p:spPr>
          <a:xfrm>
            <a:off x="5886450" y="1122363"/>
            <a:ext cx="3017520" cy="3204134"/>
          </a:xfrm>
        </p:spPr>
        <p:txBody>
          <a:bodyPr vert="horz" lIns="91440" tIns="45720" rIns="91440" bIns="45720" rtlCol="0" anchor="b">
            <a:normAutofit/>
          </a:bodyPr>
          <a:lstStyle/>
          <a:p>
            <a:pPr defTabSz="914400"/>
            <a:r>
              <a:rPr lang="en-US" sz="2300" b="1" dirty="0">
                <a:latin typeface="Bookman Old Style"/>
              </a:rPr>
              <a:t>Performance objectives. </a:t>
            </a:r>
            <a:br>
              <a:rPr lang="en-US" sz="2300" dirty="0">
                <a:latin typeface="Bookman Old Style"/>
              </a:rPr>
            </a:br>
            <a:r>
              <a:rPr lang="en-US" sz="2300" dirty="0">
                <a:latin typeface="Bookman Old Style"/>
              </a:rPr>
              <a:t>These are a continuation of the staffing objectives. Once the staff are in place they need to be motivated to perform </a:t>
            </a:r>
          </a:p>
        </p:txBody>
      </p:sp>
      <p:sp>
        <p:nvSpPr>
          <p:cNvPr id="8203" name="Rectangle 820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05" name="Rectangle 820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765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Картинки по запросу Change-management objectiv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04" t="7322" r="1" b="1770"/>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p:cNvSpPr>
            <a:spLocks noGrp="1"/>
          </p:cNvSpPr>
          <p:nvPr>
            <p:ph type="title"/>
          </p:nvPr>
        </p:nvSpPr>
        <p:spPr>
          <a:xfrm>
            <a:off x="5886450" y="1122363"/>
            <a:ext cx="3017520" cy="3204134"/>
          </a:xfrm>
        </p:spPr>
        <p:txBody>
          <a:bodyPr vert="horz" lIns="91440" tIns="45720" rIns="91440" bIns="45720" rtlCol="0" anchor="b">
            <a:normAutofit/>
          </a:bodyPr>
          <a:lstStyle/>
          <a:p>
            <a:pPr defTabSz="914400"/>
            <a:r>
              <a:rPr lang="en-US" sz="2000" b="1" dirty="0">
                <a:latin typeface="Bookman Old Style"/>
              </a:rPr>
              <a:t>Change-management objectives</a:t>
            </a:r>
            <a:r>
              <a:rPr lang="en-US" sz="2000" dirty="0">
                <a:latin typeface="Bookman Old Style"/>
              </a:rPr>
              <a:t>. </a:t>
            </a:r>
            <a:br>
              <a:rPr lang="en-US" sz="2000" dirty="0">
                <a:latin typeface="Bookman Old Style"/>
              </a:rPr>
            </a:br>
            <a:r>
              <a:rPr lang="en-US" sz="2000" dirty="0">
                <a:latin typeface="Bookman Old Style"/>
              </a:rPr>
              <a:t>These are required if organizations are to be effective in developing an innovative and fast-moving organization that can keep up with the fast pace of development in a modern society. </a:t>
            </a:r>
          </a:p>
        </p:txBody>
      </p:sp>
      <p:sp>
        <p:nvSpPr>
          <p:cNvPr id="9227" name="Rectangle 92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29" name="Rectangle 92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095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0" name="Rectangle 1024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5314149" y="640080"/>
            <a:ext cx="3147699" cy="3566160"/>
          </a:xfrm>
        </p:spPr>
        <p:txBody>
          <a:bodyPr vert="horz" lIns="91440" tIns="45720" rIns="91440" bIns="45720" rtlCol="0" anchor="b">
            <a:normAutofit/>
          </a:bodyPr>
          <a:lstStyle/>
          <a:p>
            <a:pPr defTabSz="914400"/>
            <a:r>
              <a:rPr lang="en-US" sz="2900" b="1" dirty="0">
                <a:latin typeface="Bookman Old Style"/>
              </a:rPr>
              <a:t>Administration objectives</a:t>
            </a:r>
            <a:r>
              <a:rPr lang="en-US" sz="2900" dirty="0">
                <a:latin typeface="Bookman Old Style"/>
              </a:rPr>
              <a:t>. </a:t>
            </a:r>
            <a:br>
              <a:rPr lang="en-US" sz="2900" dirty="0">
                <a:latin typeface="Bookman Old Style"/>
              </a:rPr>
            </a:br>
            <a:r>
              <a:rPr lang="en-US" sz="2900" dirty="0">
                <a:latin typeface="Bookman Old Style"/>
              </a:rPr>
              <a:t>These need to be complied with in order for the organization to operate smoothly.</a:t>
            </a:r>
          </a:p>
        </p:txBody>
      </p:sp>
      <p:pic>
        <p:nvPicPr>
          <p:cNvPr id="1024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5957" r="14913" b="2"/>
          <a:stretch/>
        </p:blipFill>
        <p:spPr bwMode="auto">
          <a:xfrm>
            <a:off x="650018" y="1216968"/>
            <a:ext cx="4062196"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52" name="sketchy line">
            <a:extLst>
              <a:ext uri="{FF2B5EF4-FFF2-40B4-BE49-F238E27FC236}">
                <a16:creationId xmlns:a16="http://schemas.microsoft.com/office/drawing/2014/main" id="{3F9B0603-37C5-4312-AE4D-A3D015475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4149" y="4409267"/>
            <a:ext cx="260604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Картинки по запросу Administ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5" name="AutoShape 4" descr="Картинки по запросу Administr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6600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AA16B71-D5C4-DBBA-CAA3-5D31BBD2BB1A}"/>
              </a:ext>
            </a:extLst>
          </p:cNvPr>
          <p:cNvSpPr>
            <a:spLocks noGrp="1"/>
          </p:cNvSpPr>
          <p:nvPr>
            <p:ph type="title"/>
          </p:nvPr>
        </p:nvSpPr>
        <p:spPr>
          <a:xfrm>
            <a:off x="628650" y="631825"/>
            <a:ext cx="7886700" cy="1325563"/>
          </a:xfrm>
        </p:spPr>
        <p:txBody>
          <a:bodyPr vert="horz" lIns="91440" tIns="45720" rIns="91440" bIns="45720" rtlCol="0" anchor="ctr">
            <a:normAutofit fontScale="90000"/>
          </a:bodyPr>
          <a:lstStyle/>
          <a:p>
            <a:pPr defTabSz="914400"/>
            <a:r>
              <a:rPr lang="en-US" sz="3400" kern="1200" dirty="0">
                <a:latin typeface="Bookman Old Style"/>
              </a:rPr>
              <a:t>The functions of HRM are related to various types of management activities and include:</a:t>
            </a:r>
          </a:p>
        </p:txBody>
      </p:sp>
      <p:sp>
        <p:nvSpPr>
          <p:cNvPr id="3" name="TextBox 2">
            <a:extLst>
              <a:ext uri="{FF2B5EF4-FFF2-40B4-BE49-F238E27FC236}">
                <a16:creationId xmlns:a16="http://schemas.microsoft.com/office/drawing/2014/main" id="{9EE3BC5F-AE5B-AD50-5101-255384D87C0D}"/>
              </a:ext>
            </a:extLst>
          </p:cNvPr>
          <p:cNvSpPr txBox="1"/>
          <p:nvPr/>
        </p:nvSpPr>
        <p:spPr>
          <a:xfrm>
            <a:off x="570035" y="2262554"/>
            <a:ext cx="7886700" cy="3871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indent="-228600">
              <a:lnSpc>
                <a:spcPct val="90000"/>
              </a:lnSpc>
              <a:spcAft>
                <a:spcPts val="600"/>
              </a:spcAft>
              <a:buFont typeface="Wingdings"/>
              <a:buChar char="ü"/>
            </a:pPr>
            <a:r>
              <a:rPr lang="en-US" sz="1200" dirty="0">
                <a:latin typeface="Bookman Old Style"/>
              </a:rPr>
              <a:t>ensuring equal opportunities for all employees (any person's right to work) and fulfilling other obligations to the state;</a:t>
            </a:r>
            <a:endParaRPr lang="ru-RU"/>
          </a:p>
          <a:p>
            <a:pPr indent="-228600">
              <a:lnSpc>
                <a:spcPct val="90000"/>
              </a:lnSpc>
              <a:spcAft>
                <a:spcPts val="600"/>
              </a:spcAft>
              <a:buFont typeface="Wingdings"/>
              <a:buChar char="ü"/>
            </a:pPr>
            <a:r>
              <a:rPr lang="en-US" sz="1200" dirty="0">
                <a:latin typeface="Bookman Old Style"/>
              </a:rPr>
              <a:t>carrying out a workplace analysis to determine the specific requirements of each workplace;</a:t>
            </a:r>
          </a:p>
          <a:p>
            <a:pPr indent="-228600">
              <a:lnSpc>
                <a:spcPct val="90000"/>
              </a:lnSpc>
              <a:spcAft>
                <a:spcPts val="600"/>
              </a:spcAft>
              <a:buFont typeface="Wingdings"/>
              <a:buChar char="ü"/>
            </a:pPr>
            <a:r>
              <a:rPr lang="en-US" sz="1200" dirty="0">
                <a:latin typeface="Bookman Old Style"/>
              </a:rPr>
              <a:t>analysis of the capabilities of the organization's personnel, contributing to the achievement of the organization's goals;</a:t>
            </a:r>
          </a:p>
          <a:p>
            <a:pPr indent="-228600">
              <a:lnSpc>
                <a:spcPct val="90000"/>
              </a:lnSpc>
              <a:spcAft>
                <a:spcPts val="600"/>
              </a:spcAft>
              <a:buFont typeface="Wingdings"/>
              <a:buChar char="ü"/>
            </a:pPr>
            <a:r>
              <a:rPr lang="en-US" sz="1200" dirty="0">
                <a:latin typeface="Bookman Old Style"/>
              </a:rPr>
              <a:t>development and implementation of a plan that implements these requirements;</a:t>
            </a:r>
          </a:p>
          <a:p>
            <a:pPr indent="-228600">
              <a:lnSpc>
                <a:spcPct val="90000"/>
              </a:lnSpc>
              <a:spcAft>
                <a:spcPts val="600"/>
              </a:spcAft>
              <a:buFont typeface="Wingdings"/>
              <a:buChar char="ü"/>
            </a:pPr>
            <a:r>
              <a:rPr lang="en-US" sz="1200" dirty="0">
                <a:latin typeface="Bookman Old Style"/>
              </a:rPr>
              <a:t>recruitment of personnel that meets the needs of the organization;</a:t>
            </a:r>
          </a:p>
          <a:p>
            <a:pPr indent="-228600">
              <a:lnSpc>
                <a:spcPct val="90000"/>
              </a:lnSpc>
              <a:spcAft>
                <a:spcPts val="600"/>
              </a:spcAft>
              <a:buFont typeface="Wingdings"/>
              <a:buChar char="ü"/>
            </a:pPr>
            <a:r>
              <a:rPr lang="en-US" sz="1200" dirty="0">
                <a:latin typeface="Bookman Old Style"/>
              </a:rPr>
              <a:t>selection and recruitment of personnel to fill vacancies;</a:t>
            </a:r>
          </a:p>
          <a:p>
            <a:pPr indent="-228600">
              <a:lnSpc>
                <a:spcPct val="90000"/>
              </a:lnSpc>
              <a:spcAft>
                <a:spcPts val="600"/>
              </a:spcAft>
              <a:buFont typeface="Wingdings"/>
              <a:buChar char="ü"/>
            </a:pPr>
            <a:r>
              <a:rPr lang="en-US" sz="1200" dirty="0">
                <a:latin typeface="Bookman Old Style"/>
              </a:rPr>
              <a:t>staff orientation and training;</a:t>
            </a:r>
          </a:p>
          <a:p>
            <a:pPr indent="-228600">
              <a:lnSpc>
                <a:spcPct val="90000"/>
              </a:lnSpc>
              <a:spcAft>
                <a:spcPts val="600"/>
              </a:spcAft>
              <a:buFont typeface="Wingdings"/>
              <a:buChar char="ü"/>
            </a:pPr>
            <a:r>
              <a:rPr lang="en-US" sz="1200" dirty="0">
                <a:latin typeface="Bookman Old Style"/>
              </a:rPr>
              <a:t>development and implementation of organization development programs;</a:t>
            </a:r>
          </a:p>
          <a:p>
            <a:pPr indent="-228600">
              <a:lnSpc>
                <a:spcPct val="90000"/>
              </a:lnSpc>
              <a:spcAft>
                <a:spcPts val="600"/>
              </a:spcAft>
              <a:buFont typeface="Wingdings"/>
              <a:buChar char="ü"/>
            </a:pPr>
            <a:r>
              <a:rPr lang="en-US" sz="1200" dirty="0">
                <a:latin typeface="Bookman Old Style"/>
              </a:rPr>
              <a:t>development of employee performance evaluation systems;</a:t>
            </a:r>
          </a:p>
          <a:p>
            <a:pPr indent="-228600">
              <a:lnSpc>
                <a:spcPct val="90000"/>
              </a:lnSpc>
              <a:spcAft>
                <a:spcPts val="600"/>
              </a:spcAft>
              <a:buFont typeface="Wingdings"/>
              <a:buChar char="ü"/>
            </a:pPr>
            <a:r>
              <a:rPr lang="en-US" sz="1200" dirty="0">
                <a:latin typeface="Bookman Old Style"/>
              </a:rPr>
              <a:t>assistance to employees in career planning;</a:t>
            </a:r>
          </a:p>
          <a:p>
            <a:pPr indent="-228600">
              <a:lnSpc>
                <a:spcPct val="90000"/>
              </a:lnSpc>
              <a:spcAft>
                <a:spcPts val="600"/>
              </a:spcAft>
              <a:buFont typeface="Wingdings"/>
              <a:buChar char="ü"/>
            </a:pPr>
            <a:r>
              <a:rPr lang="en-US" sz="1200" dirty="0">
                <a:latin typeface="Bookman Old Style"/>
              </a:rPr>
              <a:t>development of employee payment systems;</a:t>
            </a:r>
          </a:p>
          <a:p>
            <a:pPr indent="-228600">
              <a:lnSpc>
                <a:spcPct val="90000"/>
              </a:lnSpc>
              <a:spcAft>
                <a:spcPts val="600"/>
              </a:spcAft>
              <a:buFont typeface="Wingdings"/>
              <a:buChar char="ü"/>
            </a:pPr>
            <a:r>
              <a:rPr lang="en-US" sz="1200" dirty="0">
                <a:latin typeface="Bookman Old Style"/>
              </a:rPr>
              <a:t>mediating activities between the organization and trade unions;</a:t>
            </a:r>
          </a:p>
          <a:p>
            <a:pPr indent="-228600">
              <a:lnSpc>
                <a:spcPct val="90000"/>
              </a:lnSpc>
              <a:spcAft>
                <a:spcPts val="600"/>
              </a:spcAft>
              <a:buFont typeface="Wingdings"/>
              <a:buChar char="ü"/>
            </a:pPr>
            <a:r>
              <a:rPr lang="en-US" sz="1200" dirty="0">
                <a:latin typeface="Bookman Old Style"/>
              </a:rPr>
              <a:t>development and implementation of health and safety programs, as well as providing assistance to employees in solving their personal problems that may affect the quality of work;</a:t>
            </a:r>
          </a:p>
          <a:p>
            <a:pPr indent="-228600">
              <a:lnSpc>
                <a:spcPct val="90000"/>
              </a:lnSpc>
              <a:spcAft>
                <a:spcPts val="600"/>
              </a:spcAft>
              <a:buFont typeface="Wingdings"/>
              <a:buChar char="ü"/>
            </a:pPr>
            <a:r>
              <a:rPr lang="en-US" sz="1200" dirty="0">
                <a:latin typeface="Bookman Old Style"/>
              </a:rPr>
              <a:t>development of communication systems that ensure communication between employees, and their implementation.</a:t>
            </a:r>
          </a:p>
        </p:txBody>
      </p:sp>
    </p:spTree>
    <p:extLst>
      <p:ext uri="{BB962C8B-B14F-4D97-AF65-F5344CB8AC3E}">
        <p14:creationId xmlns:p14="http://schemas.microsoft.com/office/powerpoint/2010/main" val="352364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ACC075E-FA9E-79B9-63C4-93247BA55ED2}"/>
              </a:ext>
            </a:extLst>
          </p:cNvPr>
          <p:cNvSpPr>
            <a:spLocks noGrp="1"/>
          </p:cNvSpPr>
          <p:nvPr>
            <p:ph type="title"/>
          </p:nvPr>
        </p:nvSpPr>
        <p:spPr>
          <a:xfrm>
            <a:off x="723900" y="4428318"/>
            <a:ext cx="6381384" cy="1596460"/>
          </a:xfrm>
        </p:spPr>
        <p:txBody>
          <a:bodyPr vert="horz" lIns="91440" tIns="45720" rIns="91440" bIns="45720" rtlCol="0" anchor="b">
            <a:normAutofit/>
          </a:bodyPr>
          <a:lstStyle/>
          <a:p>
            <a:pPr defTabSz="914400"/>
            <a:r>
              <a:rPr lang="en-US" sz="2000" dirty="0">
                <a:latin typeface="Bookman Old Style"/>
              </a:rPr>
              <a:t>The term "human resource management" has been commonly used for about the last ten to fifteen years. Prior to that, the field was generally known as "personnel administration." </a:t>
            </a:r>
          </a:p>
        </p:txBody>
      </p:sp>
      <p:pic>
        <p:nvPicPr>
          <p:cNvPr id="3" name="Рисунок 3" descr="Изображение выглядит как текст&#10;&#10;Автоматически созданное описание">
            <a:extLst>
              <a:ext uri="{FF2B5EF4-FFF2-40B4-BE49-F238E27FC236}">
                <a16:creationId xmlns:a16="http://schemas.microsoft.com/office/drawing/2014/main" id="{C0114CB2-0221-CFB1-EC83-564560A1A53E}"/>
              </a:ext>
            </a:extLst>
          </p:cNvPr>
          <p:cNvPicPr>
            <a:picLocks noChangeAspect="1"/>
          </p:cNvPicPr>
          <p:nvPr/>
        </p:nvPicPr>
        <p:blipFill rotWithShape="1">
          <a:blip r:embed="rId2"/>
          <a:srcRect t="12880" b="21769"/>
          <a:stretch/>
        </p:blipFill>
        <p:spPr>
          <a:xfrm>
            <a:off x="20" y="10"/>
            <a:ext cx="9141598" cy="4226709"/>
          </a:xfrm>
          <a:prstGeom prst="rect">
            <a:avLst/>
          </a:prstGeom>
        </p:spPr>
      </p:pic>
      <p:grpSp>
        <p:nvGrpSpPr>
          <p:cNvPr id="10" name="Group 9">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6" y="4641753"/>
            <a:ext cx="846287" cy="847206"/>
            <a:chOff x="8183879" y="1000124"/>
            <a:chExt cx="1562267" cy="1172973"/>
          </a:xfrm>
        </p:grpSpPr>
        <p:sp>
          <p:nvSpPr>
            <p:cNvPr id="11"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0818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1"/>
          <p:cNvSpPr>
            <a:spLocks noGrp="1"/>
          </p:cNvSpPr>
          <p:nvPr>
            <p:ph type="title"/>
          </p:nvPr>
        </p:nvSpPr>
        <p:spPr>
          <a:xfrm>
            <a:off x="820571" y="851517"/>
            <a:ext cx="3928849" cy="2991416"/>
          </a:xfrm>
        </p:spPr>
        <p:txBody>
          <a:bodyPr vert="horz" lIns="91440" tIns="45720" rIns="91440" bIns="45720" rtlCol="0" anchor="b">
            <a:normAutofit fontScale="90000"/>
          </a:bodyPr>
          <a:lstStyle/>
          <a:p>
            <a:pPr lvl="0" defTabSz="914400"/>
            <a:r>
              <a:rPr lang="en-US" sz="5100" b="1" kern="1200" dirty="0">
                <a:latin typeface="Bookman Old Style"/>
              </a:rPr>
              <a:t>3. The Role of HR Department</a:t>
            </a:r>
            <a:br>
              <a:rPr lang="en-US" sz="5100" kern="1200" dirty="0">
                <a:latin typeface="Bookman Old Style"/>
              </a:rPr>
            </a:br>
            <a:endParaRPr lang="en-US" sz="5100" kern="1200">
              <a:latin typeface="Bookman Old Style"/>
            </a:endParaRP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2777" y="851518"/>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Рисунок 4">
            <a:extLst>
              <a:ext uri="{FF2B5EF4-FFF2-40B4-BE49-F238E27FC236}">
                <a16:creationId xmlns:a16="http://schemas.microsoft.com/office/drawing/2014/main" id="{2B461C4E-BBCF-3126-57F1-2339791A728D}"/>
              </a:ext>
            </a:extLst>
          </p:cNvPr>
          <p:cNvPicPr>
            <a:picLocks noChangeAspect="1"/>
          </p:cNvPicPr>
          <p:nvPr/>
        </p:nvPicPr>
        <p:blipFill>
          <a:blip r:embed="rId2"/>
          <a:stretch>
            <a:fillRect/>
          </a:stretch>
        </p:blipFill>
        <p:spPr>
          <a:xfrm>
            <a:off x="5648627" y="2531473"/>
            <a:ext cx="2413000" cy="2413000"/>
          </a:xfrm>
          <a:prstGeom prst="rect">
            <a:avLst/>
          </a:prstGeom>
        </p:spPr>
      </p:pic>
    </p:spTree>
    <p:extLst>
      <p:ext uri="{BB962C8B-B14F-4D97-AF65-F5344CB8AC3E}">
        <p14:creationId xmlns:p14="http://schemas.microsoft.com/office/powerpoint/2010/main" val="1049456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Картинки по запросу hr department"/>
          <p:cNvPicPr>
            <a:picLocks noChangeAspect="1" noChangeArrowheads="1"/>
          </p:cNvPicPr>
          <p:nvPr/>
        </p:nvPicPr>
        <p:blipFill rotWithShape="1">
          <a:blip r:embed="rId2">
            <a:extLst>
              <a:ext uri="{28A0092B-C50C-407E-A947-70E740481C1C}">
                <a14:useLocalDpi xmlns:a14="http://schemas.microsoft.com/office/drawing/2010/main" val="0"/>
              </a:ext>
            </a:extLst>
          </a:blip>
          <a:srcRect l="36150" t="9091" r="2636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p:cNvSpPr>
            <a:spLocks noGrp="1"/>
          </p:cNvSpPr>
          <p:nvPr>
            <p:ph type="title"/>
          </p:nvPr>
        </p:nvSpPr>
        <p:spPr>
          <a:xfrm>
            <a:off x="5886450" y="1122363"/>
            <a:ext cx="3017520" cy="3204134"/>
          </a:xfrm>
        </p:spPr>
        <p:txBody>
          <a:bodyPr vert="horz" lIns="91440" tIns="45720" rIns="91440" bIns="45720" rtlCol="0" anchor="b">
            <a:normAutofit fontScale="90000"/>
          </a:bodyPr>
          <a:lstStyle/>
          <a:p>
            <a:pPr defTabSz="914400"/>
            <a:r>
              <a:rPr lang="en-US" sz="2300" b="1" dirty="0">
                <a:effectLst>
                  <a:outerShdw blurRad="38100" dist="38100" dir="2700000" algn="tl">
                    <a:srgbClr val="000000">
                      <a:alpha val="43137"/>
                    </a:srgbClr>
                  </a:outerShdw>
                </a:effectLst>
                <a:latin typeface="Bookman Old Style"/>
              </a:rPr>
              <a:t>Role of HR Department</a:t>
            </a:r>
            <a:r>
              <a:rPr lang="en-US" sz="2300" dirty="0">
                <a:latin typeface="Bookman Old Style"/>
              </a:rPr>
              <a:t>: </a:t>
            </a:r>
            <a:br>
              <a:rPr lang="en-US" sz="2300" dirty="0">
                <a:latin typeface="Bookman Old Style"/>
              </a:rPr>
            </a:br>
            <a:r>
              <a:rPr lang="en-US" sz="2300" dirty="0">
                <a:latin typeface="Bookman Old Style"/>
              </a:rPr>
              <a:t>providing HR related consultancy and advisory services to line managers given that every manager is a human resource manager. </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77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holding a puzzle piece">
            <a:extLst>
              <a:ext uri="{FF2B5EF4-FFF2-40B4-BE49-F238E27FC236}">
                <a16:creationId xmlns:a16="http://schemas.microsoft.com/office/drawing/2014/main" id="{5B419BF3-D397-4A4C-5593-195EEC3A3E2C}"/>
              </a:ext>
            </a:extLst>
          </p:cNvPr>
          <p:cNvPicPr>
            <a:picLocks noChangeAspect="1"/>
          </p:cNvPicPr>
          <p:nvPr/>
        </p:nvPicPr>
        <p:blipFill rotWithShape="1">
          <a:blip r:embed="rId2"/>
          <a:srcRect l="31632" t="9091" r="10089" b="4"/>
          <a:stretch/>
        </p:blipFill>
        <p:spPr>
          <a:xfrm>
            <a:off x="20" y="10"/>
            <a:ext cx="6501364" cy="6857990"/>
          </a:xfrm>
          <a:prstGeom prst="rect">
            <a:avLst/>
          </a:prstGeom>
        </p:spPr>
      </p:pic>
      <p:sp>
        <p:nvSpPr>
          <p:cNvPr id="10" name="Rectangle 9">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3739" y="0"/>
            <a:ext cx="636026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858A0A9B-A6E8-D4A6-7EBA-CEF8BA633B46}"/>
              </a:ext>
            </a:extLst>
          </p:cNvPr>
          <p:cNvSpPr>
            <a:spLocks noGrp="1"/>
          </p:cNvSpPr>
          <p:nvPr>
            <p:ph type="title"/>
          </p:nvPr>
        </p:nvSpPr>
        <p:spPr>
          <a:xfrm>
            <a:off x="5886450" y="1122363"/>
            <a:ext cx="3017520" cy="3204134"/>
          </a:xfrm>
        </p:spPr>
        <p:txBody>
          <a:bodyPr vert="horz" lIns="91440" tIns="45720" rIns="91440" bIns="45720" rtlCol="0" anchor="b">
            <a:normAutofit fontScale="90000"/>
          </a:bodyPr>
          <a:lstStyle/>
          <a:p>
            <a:pPr defTabSz="914400"/>
            <a:r>
              <a:rPr lang="en-US" sz="2000" dirty="0">
                <a:latin typeface="Bookman Old Style"/>
              </a:rPr>
              <a:t>An effective human resources (HR) management department can help provide organizational structure and the ability to meet business needs by managing your business’s most valuable asset – your employees. </a:t>
            </a:r>
            <a:br>
              <a:rPr lang="en-US" sz="2000" dirty="0">
                <a:latin typeface="Bookman Old Style"/>
              </a:rPr>
            </a:br>
            <a:endParaRPr lang="en-US" sz="200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20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9A4795BE-19BB-275E-F7BE-4F146BEC16AE}"/>
              </a:ext>
            </a:extLst>
          </p:cNvPr>
          <p:cNvPicPr>
            <a:picLocks noChangeAspect="1"/>
          </p:cNvPicPr>
          <p:nvPr/>
        </p:nvPicPr>
        <p:blipFill rotWithShape="1">
          <a:blip r:embed="rId2"/>
          <a:srcRect l="20350" r="23603"/>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5B1007E-B8D9-4732-7357-A2FC2F0DE64D}"/>
              </a:ext>
            </a:extLst>
          </p:cNvPr>
          <p:cNvSpPr>
            <a:spLocks noGrp="1"/>
          </p:cNvSpPr>
          <p:nvPr>
            <p:ph type="title"/>
          </p:nvPr>
        </p:nvSpPr>
        <p:spPr>
          <a:xfrm>
            <a:off x="5736630" y="345587"/>
            <a:ext cx="3237872" cy="1899912"/>
          </a:xfrm>
        </p:spPr>
        <p:txBody>
          <a:bodyPr vert="horz" lIns="91440" tIns="45720" rIns="91440" bIns="45720" rtlCol="0" anchor="ctr">
            <a:normAutofit/>
          </a:bodyPr>
          <a:lstStyle/>
          <a:p>
            <a:pPr defTabSz="914400"/>
            <a:r>
              <a:rPr lang="en-US" sz="3500" b="1" dirty="0">
                <a:latin typeface="Bookman Old Style"/>
              </a:rPr>
              <a:t>Talent Management</a:t>
            </a:r>
            <a:endParaRPr lang="en-US" sz="3500" dirty="0">
              <a:latin typeface="Bookman Old Style"/>
            </a:endParaRPr>
          </a:p>
        </p:txBody>
      </p:sp>
      <p:sp>
        <p:nvSpPr>
          <p:cNvPr id="3" name="TextBox 2">
            <a:extLst>
              <a:ext uri="{FF2B5EF4-FFF2-40B4-BE49-F238E27FC236}">
                <a16:creationId xmlns:a16="http://schemas.microsoft.com/office/drawing/2014/main" id="{B8DCC5C0-47C2-1550-C94A-91E456EF36D2}"/>
              </a:ext>
            </a:extLst>
          </p:cNvPr>
          <p:cNvSpPr txBox="1"/>
          <p:nvPr/>
        </p:nvSpPr>
        <p:spPr>
          <a:xfrm>
            <a:off x="5648707" y="2434201"/>
            <a:ext cx="3120642"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1300" dirty="0">
                <a:latin typeface="Bookman Old Style"/>
              </a:rPr>
              <a:t>The talent management team in the HR department covers a lot of ground. What used to be distinct areas of the department have been rolled up under one umbrella. The talent management team is responsible for recruiting, hiring, developing, and retaining employees. Recruiters are the heavy lifters in building any company’s workforce. They’re responsible for the total hiring process including posting positions on job boards, sourcing candidates through job fairs and social media, serving as the first-line contacts for running background checks to screen candidates, conducting the initial interviews, and coordinating with the hiring manager responsible for making the final selection</a:t>
            </a:r>
            <a:endParaRPr lang="ru-RU">
              <a:latin typeface="Bookman Old Style"/>
            </a:endParaRPr>
          </a:p>
        </p:txBody>
      </p:sp>
    </p:spTree>
    <p:extLst>
      <p:ext uri="{BB962C8B-B14F-4D97-AF65-F5344CB8AC3E}">
        <p14:creationId xmlns:p14="http://schemas.microsoft.com/office/powerpoint/2010/main" val="3599682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descr="Изображение выглядит как текст&#10;&#10;Автоматически созданное описание">
            <a:extLst>
              <a:ext uri="{FF2B5EF4-FFF2-40B4-BE49-F238E27FC236}">
                <a16:creationId xmlns:a16="http://schemas.microsoft.com/office/drawing/2014/main" id="{A2E20FD0-092E-1C1A-F5B6-C04D8D91AF06}"/>
              </a:ext>
            </a:extLst>
          </p:cNvPr>
          <p:cNvPicPr>
            <a:picLocks noChangeAspect="1"/>
          </p:cNvPicPr>
          <p:nvPr/>
        </p:nvPicPr>
        <p:blipFill rotWithShape="1">
          <a:blip r:embed="rId2"/>
          <a:srcRect l="14083" r="15329" b="-1"/>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FBA7DFBB-C337-1F3F-AB1E-ADAAECCB240C}"/>
              </a:ext>
            </a:extLst>
          </p:cNvPr>
          <p:cNvSpPr>
            <a:spLocks noGrp="1"/>
          </p:cNvSpPr>
          <p:nvPr>
            <p:ph type="title"/>
          </p:nvPr>
        </p:nvSpPr>
        <p:spPr>
          <a:xfrm>
            <a:off x="5433784" y="365125"/>
            <a:ext cx="3618872" cy="1899912"/>
          </a:xfrm>
        </p:spPr>
        <p:txBody>
          <a:bodyPr vert="horz" lIns="91440" tIns="45720" rIns="91440" bIns="45720" rtlCol="0" anchor="ctr">
            <a:normAutofit/>
          </a:bodyPr>
          <a:lstStyle/>
          <a:p>
            <a:pPr defTabSz="914400"/>
            <a:r>
              <a:rPr lang="en-US" sz="3500" b="1" dirty="0">
                <a:latin typeface="Bookman Old Style"/>
              </a:rPr>
              <a:t>Compensation and Benefits</a:t>
            </a:r>
            <a:endParaRPr lang="en-US" sz="3500" dirty="0">
              <a:latin typeface="Bookman Old Style"/>
            </a:endParaRPr>
          </a:p>
        </p:txBody>
      </p:sp>
      <p:sp>
        <p:nvSpPr>
          <p:cNvPr id="3" name="TextBox 2">
            <a:extLst>
              <a:ext uri="{FF2B5EF4-FFF2-40B4-BE49-F238E27FC236}">
                <a16:creationId xmlns:a16="http://schemas.microsoft.com/office/drawing/2014/main" id="{05D0D0B4-3B97-4496-339A-0936BCA00412}"/>
              </a:ext>
            </a:extLst>
          </p:cNvPr>
          <p:cNvSpPr txBox="1"/>
          <p:nvPr/>
        </p:nvSpPr>
        <p:spPr>
          <a:xfrm>
            <a:off x="5648707" y="2434201"/>
            <a:ext cx="3110872" cy="374276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400" dirty="0">
                <a:latin typeface="Bookman Old Style"/>
              </a:rPr>
              <a:t>In smaller companies the compensation and benefits roles can often be overseen by one or two human resources professionals, but companies with a larger workforce will typically split up the duties. HR functions in compensation include evaluating the pay practices of competitors and establishing the compensation structure. The compensation department is also responsible for creating job descriptions in tandem with department managers, as well as working with talent management on succession planning</a:t>
            </a:r>
            <a:endParaRPr lang="ru-RU">
              <a:latin typeface="Bookman Old Style"/>
            </a:endParaRPr>
          </a:p>
        </p:txBody>
      </p:sp>
    </p:spTree>
    <p:extLst>
      <p:ext uri="{BB962C8B-B14F-4D97-AF65-F5344CB8AC3E}">
        <p14:creationId xmlns:p14="http://schemas.microsoft.com/office/powerpoint/2010/main" val="197980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291A7C47-9C9C-8F89-59E6-92F561C4E8CD}"/>
              </a:ext>
            </a:extLst>
          </p:cNvPr>
          <p:cNvPicPr>
            <a:picLocks noChangeAspect="1"/>
          </p:cNvPicPr>
          <p:nvPr/>
        </p:nvPicPr>
        <p:blipFill rotWithShape="1">
          <a:blip r:embed="rId2"/>
          <a:srcRect r="5200"/>
          <a:stretch/>
        </p:blipFill>
        <p:spPr>
          <a:xfrm>
            <a:off x="2642616" y="10"/>
            <a:ext cx="6501384"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123FF325-355F-6762-713C-A36416BABA4D}"/>
              </a:ext>
            </a:extLst>
          </p:cNvPr>
          <p:cNvSpPr>
            <a:spLocks noGrp="1"/>
          </p:cNvSpPr>
          <p:nvPr>
            <p:ph type="title"/>
          </p:nvPr>
        </p:nvSpPr>
        <p:spPr>
          <a:xfrm>
            <a:off x="278320" y="1161288"/>
            <a:ext cx="2578608" cy="1124712"/>
          </a:xfrm>
        </p:spPr>
        <p:txBody>
          <a:bodyPr vert="horz" lIns="91440" tIns="45720" rIns="91440" bIns="45720" rtlCol="0" anchor="b">
            <a:normAutofit/>
          </a:bodyPr>
          <a:lstStyle/>
          <a:p>
            <a:pPr defTabSz="914400"/>
            <a:r>
              <a:rPr lang="en-US" sz="2400" b="1" dirty="0">
                <a:latin typeface="Bookman Old Style"/>
              </a:rPr>
              <a:t>Training and Development</a:t>
            </a:r>
            <a:endParaRPr lang="en-US" sz="2400" dirty="0">
              <a:latin typeface="Bookman Old Style"/>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48B15D1-2EB8-75B3-AFB4-B61582BC89B8}"/>
              </a:ext>
            </a:extLst>
          </p:cNvPr>
          <p:cNvSpPr txBox="1"/>
          <p:nvPr/>
        </p:nvSpPr>
        <p:spPr>
          <a:xfrm>
            <a:off x="278320" y="2718054"/>
            <a:ext cx="3145795"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400" dirty="0">
                <a:latin typeface="Bookman Old Style"/>
              </a:rPr>
              <a:t>Training and development (sometimes called learning and development) is an integral part of the HR team. Depending on the type of employee role played at the company, the training team might be responsible for building out instructional programs that have a direct effect on the success of the business. Today, many colleges and universities offer degrees in training and development; an instructional design degree would also be helpful in this role.</a:t>
            </a:r>
            <a:endParaRPr lang="ru-RU">
              <a:latin typeface="Bookman Old Style"/>
            </a:endParaRPr>
          </a:p>
        </p:txBody>
      </p:sp>
    </p:spTree>
    <p:extLst>
      <p:ext uri="{BB962C8B-B14F-4D97-AF65-F5344CB8AC3E}">
        <p14:creationId xmlns:p14="http://schemas.microsoft.com/office/powerpoint/2010/main" val="157770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E21A28EA-48B3-46B0-4344-2397A390943D}"/>
              </a:ext>
            </a:extLst>
          </p:cNvPr>
          <p:cNvPicPr>
            <a:picLocks noChangeAspect="1"/>
          </p:cNvPicPr>
          <p:nvPr/>
        </p:nvPicPr>
        <p:blipFill rotWithShape="1">
          <a:blip r:embed="rId2"/>
          <a:srcRect l="19213" r="19717" b="-1"/>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AFF5E2A-B592-7BFA-5EC6-2D15D117262B}"/>
              </a:ext>
            </a:extLst>
          </p:cNvPr>
          <p:cNvSpPr>
            <a:spLocks noGrp="1"/>
          </p:cNvSpPr>
          <p:nvPr>
            <p:ph type="title"/>
          </p:nvPr>
        </p:nvSpPr>
        <p:spPr>
          <a:xfrm>
            <a:off x="5648707" y="365125"/>
            <a:ext cx="3071795" cy="1899912"/>
          </a:xfrm>
        </p:spPr>
        <p:txBody>
          <a:bodyPr vert="horz" lIns="91440" tIns="45720" rIns="91440" bIns="45720" rtlCol="0" anchor="ctr">
            <a:normAutofit/>
          </a:bodyPr>
          <a:lstStyle/>
          <a:p>
            <a:pPr defTabSz="914400"/>
            <a:r>
              <a:rPr lang="en-US" sz="3500" b="1" dirty="0">
                <a:latin typeface="Bookman Old Style"/>
              </a:rPr>
              <a:t>HR Compliance</a:t>
            </a:r>
            <a:endParaRPr lang="en-US" sz="3500" dirty="0">
              <a:latin typeface="Bookman Old Style"/>
            </a:endParaRPr>
          </a:p>
        </p:txBody>
      </p:sp>
      <p:sp>
        <p:nvSpPr>
          <p:cNvPr id="3" name="TextBox 2">
            <a:extLst>
              <a:ext uri="{FF2B5EF4-FFF2-40B4-BE49-F238E27FC236}">
                <a16:creationId xmlns:a16="http://schemas.microsoft.com/office/drawing/2014/main" id="{66449C51-7382-F752-8EAB-BD5684ED20DD}"/>
              </a:ext>
            </a:extLst>
          </p:cNvPr>
          <p:cNvSpPr txBox="1"/>
          <p:nvPr/>
        </p:nvSpPr>
        <p:spPr>
          <a:xfrm>
            <a:off x="5648707" y="2434201"/>
            <a:ext cx="3306257"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400" dirty="0">
                <a:latin typeface="Bookman Old Style"/>
              </a:rPr>
              <a:t>Legal and regulatory compliance is a critical component of any HR department. Employment and labor laws are highly complex, and having a team devoted to monitoring this ever-changing landscape is essential to keeping companies out of trouble with federal, state, and local governments’ laws. When a business is out of compliance, it can result in applicants or employees filing claims based on discriminatory hiring and employment practices or hazardous working conditions.</a:t>
            </a:r>
            <a:endParaRPr lang="ru-RU">
              <a:latin typeface="Bookman Old Style"/>
            </a:endParaRPr>
          </a:p>
        </p:txBody>
      </p:sp>
    </p:spTree>
    <p:extLst>
      <p:ext uri="{BB962C8B-B14F-4D97-AF65-F5344CB8AC3E}">
        <p14:creationId xmlns:p14="http://schemas.microsoft.com/office/powerpoint/2010/main" val="500584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9AD499EC-0F87-B30A-4AD9-6C6A9E32C887}"/>
              </a:ext>
            </a:extLst>
          </p:cNvPr>
          <p:cNvPicPr>
            <a:picLocks noChangeAspect="1"/>
          </p:cNvPicPr>
          <p:nvPr/>
        </p:nvPicPr>
        <p:blipFill rotWithShape="1">
          <a:blip r:embed="rId2"/>
          <a:srcRect l="13757" r="22794"/>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FDECF52D-ADCB-8DDB-88EC-3B8C015921A8}"/>
              </a:ext>
            </a:extLst>
          </p:cNvPr>
          <p:cNvSpPr>
            <a:spLocks noGrp="1"/>
          </p:cNvSpPr>
          <p:nvPr>
            <p:ph type="title"/>
          </p:nvPr>
        </p:nvSpPr>
        <p:spPr>
          <a:xfrm>
            <a:off x="6273938" y="316279"/>
            <a:ext cx="2866642" cy="1899912"/>
          </a:xfrm>
        </p:spPr>
        <p:txBody>
          <a:bodyPr vert="horz" lIns="91440" tIns="45720" rIns="91440" bIns="45720" rtlCol="0" anchor="ctr">
            <a:normAutofit/>
          </a:bodyPr>
          <a:lstStyle/>
          <a:p>
            <a:pPr defTabSz="914400"/>
            <a:r>
              <a:rPr lang="en-US" sz="3500" b="1" dirty="0">
                <a:latin typeface="Bookman Old Style"/>
              </a:rPr>
              <a:t>Workplace Safety</a:t>
            </a:r>
            <a:endParaRPr lang="en-US" sz="3500" dirty="0">
              <a:latin typeface="Bookman Old Style"/>
            </a:endParaRPr>
          </a:p>
        </p:txBody>
      </p:sp>
      <p:sp>
        <p:nvSpPr>
          <p:cNvPr id="3" name="TextBox 2">
            <a:extLst>
              <a:ext uri="{FF2B5EF4-FFF2-40B4-BE49-F238E27FC236}">
                <a16:creationId xmlns:a16="http://schemas.microsoft.com/office/drawing/2014/main" id="{0C408475-1870-AE2C-E911-BB98FE933A7F}"/>
              </a:ext>
            </a:extLst>
          </p:cNvPr>
          <p:cNvSpPr txBox="1"/>
          <p:nvPr/>
        </p:nvSpPr>
        <p:spPr>
          <a:xfrm>
            <a:off x="5648707" y="2434201"/>
            <a:ext cx="3364872"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400" dirty="0">
                <a:latin typeface="Bookman Old Style"/>
              </a:rPr>
              <a:t>Of course, every company wants to provide a safe place to work for its employees, and the Occupational Safety and Health Act of 1970 (OSHA) actually mandates that employers provide a safe working environment for their workers. A large focus area for HR is developing and supporting safety training and maintaining federally mandated logs in the event injuries or fatalities happen at work. In addition, this department often works hand-in-hand with benefits specialists to manage the company’s Workers’ Compensation filings.</a:t>
            </a:r>
            <a:endParaRPr lang="ru-RU">
              <a:latin typeface="Bookman Old Style"/>
            </a:endParaRPr>
          </a:p>
        </p:txBody>
      </p:sp>
    </p:spTree>
    <p:extLst>
      <p:ext uri="{BB962C8B-B14F-4D97-AF65-F5344CB8AC3E}">
        <p14:creationId xmlns:p14="http://schemas.microsoft.com/office/powerpoint/2010/main" val="14268585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2"/>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1143000" y="1293338"/>
            <a:ext cx="6858000" cy="3274592"/>
          </a:xfrm>
        </p:spPr>
        <p:txBody>
          <a:bodyPr vert="horz" lIns="91440" tIns="45720" rIns="91440" bIns="45720" rtlCol="0" anchor="ctr">
            <a:normAutofit/>
          </a:bodyPr>
          <a:lstStyle/>
          <a:p>
            <a:pPr algn="ctr" defTabSz="914400"/>
            <a:r>
              <a:rPr lang="en-US" sz="3500" kern="1200" dirty="0">
                <a:latin typeface="Bookman Old Style"/>
              </a:rPr>
              <a:t>HR specialists can be divided into three categories:</a:t>
            </a:r>
            <a:br>
              <a:rPr lang="en-US" sz="3500" kern="1200" dirty="0">
                <a:latin typeface="Bookman Old Style"/>
              </a:rPr>
            </a:br>
            <a:r>
              <a:rPr lang="en-US" sz="3500" kern="1200" dirty="0">
                <a:latin typeface="Bookman Old Style"/>
              </a:rPr>
              <a:t> </a:t>
            </a:r>
            <a:br>
              <a:rPr lang="en-US" sz="3500" kern="1200" dirty="0">
                <a:latin typeface="Bookman Old Style"/>
              </a:rPr>
            </a:br>
            <a:r>
              <a:rPr lang="en-US" sz="3500" kern="1200" dirty="0">
                <a:latin typeface="Bookman Old Style"/>
              </a:rPr>
              <a:t>Senior HR staff, </a:t>
            </a:r>
            <a:br>
              <a:rPr lang="en-US" sz="3500" kern="1200" dirty="0">
                <a:latin typeface="Bookman Old Style"/>
              </a:rPr>
            </a:br>
            <a:r>
              <a:rPr lang="en-US" sz="3500" kern="1200" dirty="0">
                <a:latin typeface="Bookman Old Style"/>
              </a:rPr>
              <a:t>HR advisors, </a:t>
            </a:r>
            <a:br>
              <a:rPr lang="en-US" sz="3500" kern="1200" dirty="0">
                <a:latin typeface="Bookman Old Style"/>
              </a:rPr>
            </a:br>
            <a:r>
              <a:rPr lang="en-US" sz="3500" kern="1200" dirty="0">
                <a:latin typeface="Bookman Old Style"/>
              </a:rPr>
              <a:t>HR administrators.</a:t>
            </a:r>
            <a:r>
              <a:rPr lang="en-US" sz="3500" dirty="0">
                <a:latin typeface="Bookman Old Style"/>
              </a:rPr>
              <a:t> </a:t>
            </a:r>
            <a:endParaRPr lang="en-US" sz="3500" kern="1200">
              <a:latin typeface="Bookman Old Style"/>
            </a:endParaRP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48" y="6354708"/>
            <a:ext cx="8250174"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56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D5D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059" name="Straight Connector 205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6D5D44"/>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fontScale="90000"/>
          </a:bodyPr>
          <a:lstStyle/>
          <a:p>
            <a:pPr marL="685800" indent="-685800" algn="ctr" defTabSz="914400"/>
            <a:r>
              <a:rPr lang="en-US" sz="3500" b="1" dirty="0">
                <a:solidFill>
                  <a:srgbClr val="6D5D44"/>
                </a:solidFill>
                <a:latin typeface="Bookman Old Style"/>
              </a:rPr>
              <a:t>Senior HR staff </a:t>
            </a:r>
            <a:r>
              <a:rPr lang="en-US" sz="3500" dirty="0">
                <a:solidFill>
                  <a:srgbClr val="6D5D44"/>
                </a:solidFill>
                <a:latin typeface="Bookman Old Style"/>
              </a:rPr>
              <a:t>– these are the HR directors and HR managers who are specialists in their work. </a:t>
            </a:r>
          </a:p>
        </p:txBody>
      </p:sp>
      <p:pic>
        <p:nvPicPr>
          <p:cNvPr id="2050" name="Picture 2" descr="Картинки по запросу HR staff"/>
          <p:cNvPicPr>
            <a:picLocks noChangeAspect="1" noChangeArrowheads="1"/>
          </p:cNvPicPr>
          <p:nvPr/>
        </p:nvPicPr>
        <p:blipFill rotWithShape="1">
          <a:blip r:embed="rId2">
            <a:extLst>
              <a:ext uri="{28A0092B-C50C-407E-A947-70E740481C1C}">
                <a14:useLocalDpi xmlns:a14="http://schemas.microsoft.com/office/drawing/2010/main" val="0"/>
              </a:ext>
            </a:extLst>
          </a:blip>
          <a:srcRect r="2747" b="1"/>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79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 человек, стоит, в позе&#10;&#10;Автоматически созданное описание">
            <a:extLst>
              <a:ext uri="{FF2B5EF4-FFF2-40B4-BE49-F238E27FC236}">
                <a16:creationId xmlns:a16="http://schemas.microsoft.com/office/drawing/2014/main" id="{E55850AB-577B-A4AE-FD53-A35E8F76F505}"/>
              </a:ext>
            </a:extLst>
          </p:cNvPr>
          <p:cNvPicPr>
            <a:picLocks noChangeAspect="1"/>
          </p:cNvPicPr>
          <p:nvPr/>
        </p:nvPicPr>
        <p:blipFill rotWithShape="1">
          <a:blip r:embed="rId2"/>
          <a:srcRect l="34455" r="8234" b="9091"/>
          <a:stretch/>
        </p:blipFill>
        <p:spPr>
          <a:xfrm>
            <a:off x="2642616" y="10"/>
            <a:ext cx="6501384"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7484F802-AB76-4AF0-05C5-FEAC5EE47311}"/>
              </a:ext>
            </a:extLst>
          </p:cNvPr>
          <p:cNvSpPr>
            <a:spLocks noGrp="1"/>
          </p:cNvSpPr>
          <p:nvPr>
            <p:ph type="title"/>
          </p:nvPr>
        </p:nvSpPr>
        <p:spPr>
          <a:xfrm>
            <a:off x="368254" y="1122363"/>
            <a:ext cx="3388751" cy="3204134"/>
          </a:xfrm>
        </p:spPr>
        <p:txBody>
          <a:bodyPr vert="horz" lIns="91440" tIns="45720" rIns="91440" bIns="45720" rtlCol="0" anchor="b">
            <a:normAutofit fontScale="90000"/>
          </a:bodyPr>
          <a:lstStyle/>
          <a:p>
            <a:pPr defTabSz="914400"/>
            <a:r>
              <a:rPr lang="en-US" sz="1400" dirty="0">
                <a:latin typeface="Bookman Old Style"/>
              </a:rPr>
              <a:t>Italian politician and philosopher </a:t>
            </a:r>
            <a:r>
              <a:rPr lang="en-US" sz="1400" dirty="0" err="1">
                <a:latin typeface="Bookman Old Style"/>
              </a:rPr>
              <a:t>Niccolo</a:t>
            </a:r>
            <a:r>
              <a:rPr lang="en-US" sz="1400" dirty="0">
                <a:latin typeface="Bookman Old Style"/>
              </a:rPr>
              <a:t> Machiavelli (the author of The Emperor and other books) was not writing just about the art of the power. He was writing about managing all kinds of resources including the people, reward and recognition and various leadership styles. He was clearly splitting roles in the society; securing the position of the emperor. That is a book about Human Resources Management. However, most recommended practices would not be allowed and preferred today. He has to be mentioned in the HR Management history</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356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007" y="456020"/>
            <a:ext cx="505296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p:cNvSpPr>
            <a:spLocks noGrp="1"/>
          </p:cNvSpPr>
          <p:nvPr>
            <p:ph type="title"/>
          </p:nvPr>
        </p:nvSpPr>
        <p:spPr>
          <a:xfrm>
            <a:off x="3703320" y="3865615"/>
            <a:ext cx="5068061" cy="1748006"/>
          </a:xfrm>
        </p:spPr>
        <p:txBody>
          <a:bodyPr vert="horz" lIns="91440" tIns="45720" rIns="91440" bIns="45720" rtlCol="0" anchor="t">
            <a:normAutofit fontScale="90000"/>
          </a:bodyPr>
          <a:lstStyle/>
          <a:p>
            <a:pPr algn="r" defTabSz="914400"/>
            <a:r>
              <a:rPr lang="en-US" sz="3000" b="1" dirty="0">
                <a:effectLst>
                  <a:outerShdw blurRad="38100" dist="38100" dir="2700000" algn="tl">
                    <a:srgbClr val="000000">
                      <a:alpha val="43137"/>
                    </a:srgbClr>
                  </a:outerShdw>
                </a:effectLst>
                <a:latin typeface="Bookman Old Style"/>
              </a:rPr>
              <a:t>Their main role is to</a:t>
            </a:r>
            <a:r>
              <a:rPr lang="en-US" sz="3000" b="1" dirty="0">
                <a:latin typeface="Bookman Old Style"/>
              </a:rPr>
              <a:t>:</a:t>
            </a:r>
            <a:br>
              <a:rPr lang="en-US" sz="3000" b="1" dirty="0">
                <a:latin typeface="Bookman Old Style"/>
              </a:rPr>
            </a:br>
            <a:br>
              <a:rPr lang="en-US" sz="3000" dirty="0">
                <a:latin typeface="Bookman Old Style"/>
              </a:rPr>
            </a:br>
            <a:r>
              <a:rPr lang="en-US" sz="3000" dirty="0">
                <a:latin typeface="Bookman Old Style"/>
              </a:rPr>
              <a:t>formulate personnel policies for the organization;</a:t>
            </a:r>
          </a:p>
        </p:txBody>
      </p:sp>
      <p:pic>
        <p:nvPicPr>
          <p:cNvPr id="1030" name="Picture 6" descr="Картинки по запросу personnel policie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93" b="93814" l="4000" r="96000"/>
                    </a14:imgEffect>
                  </a14:imgLayer>
                </a14:imgProps>
              </a:ext>
              <a:ext uri="{28A0092B-C50C-407E-A947-70E740481C1C}">
                <a14:useLocalDpi xmlns:a14="http://schemas.microsoft.com/office/drawing/2010/main" val="0"/>
              </a:ext>
            </a:extLst>
          </a:blip>
          <a:stretch>
            <a:fillRect/>
          </a:stretch>
        </p:blipFill>
        <p:spPr bwMode="auto">
          <a:xfrm>
            <a:off x="966084" y="3072170"/>
            <a:ext cx="2223528" cy="21568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Картинки по запросу personnel policie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4500" l="8000" r="90000"/>
                    </a14:imgEffect>
                  </a14:imgLayer>
                </a14:imgProps>
              </a:ext>
              <a:ext uri="{28A0092B-C50C-407E-A947-70E740481C1C}">
                <a14:useLocalDpi xmlns:a14="http://schemas.microsoft.com/office/drawing/2010/main" val="0"/>
              </a:ext>
            </a:extLst>
          </a:blip>
          <a:stretch>
            <a:fillRect/>
          </a:stretch>
        </p:blipFill>
        <p:spPr bwMode="auto">
          <a:xfrm>
            <a:off x="3433108" y="1138176"/>
            <a:ext cx="1601311" cy="213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694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835357" y="2825248"/>
            <a:ext cx="3027251" cy="2387600"/>
          </a:xfrm>
        </p:spPr>
        <p:txBody>
          <a:bodyPr vert="horz" lIns="91440" tIns="45720" rIns="91440" bIns="45720" rtlCol="0" anchor="t">
            <a:normAutofit/>
          </a:bodyPr>
          <a:lstStyle/>
          <a:p>
            <a:pPr defTabSz="914400"/>
            <a:r>
              <a:rPr lang="en-US" sz="4700" kern="1200" dirty="0">
                <a:latin typeface="Bookman Old Style"/>
              </a:rPr>
              <a:t>get them accepted;</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849524"/>
            <a:ext cx="548639"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679732"/>
            <a:ext cx="4507025"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Картинки по запросу personnel polici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41869" y="2270632"/>
            <a:ext cx="4152000" cy="224208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5676" y="6355073"/>
            <a:ext cx="450570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527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757203" y="2286639"/>
            <a:ext cx="3300789" cy="2368062"/>
          </a:xfrm>
        </p:spPr>
        <p:txBody>
          <a:bodyPr vert="horz" lIns="91440" tIns="45720" rIns="91440" bIns="45720" rtlCol="0" anchor="t">
            <a:normAutofit/>
          </a:bodyPr>
          <a:lstStyle/>
          <a:p>
            <a:pPr defTabSz="914400"/>
            <a:r>
              <a:rPr lang="en-US" sz="4700" kern="1200" dirty="0">
                <a:latin typeface="Bookman Old Style"/>
              </a:rPr>
              <a:t>implement them;</a:t>
            </a:r>
          </a:p>
        </p:txBody>
      </p:sp>
      <p:grpSp>
        <p:nvGrpSpPr>
          <p:cNvPr id="3081" name="Group 308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984992"/>
            <a:ext cx="548639" cy="673460"/>
            <a:chOff x="3940602" y="308034"/>
            <a:chExt cx="2116791" cy="3428999"/>
          </a:xfrm>
          <a:solidFill>
            <a:schemeClr val="accent4"/>
          </a:solidFill>
        </p:grpSpPr>
        <p:sp>
          <p:nvSpPr>
            <p:cNvPr id="3082" name="Rectangle 308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4" name="Rectangle 308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86" name="Rectangle 308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91886"/>
            <a:ext cx="4507025"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Картинки по запросу implementa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41869" y="1690383"/>
            <a:ext cx="4152000" cy="341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1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4" name="Rectangle 4103">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59475" y="1295193"/>
            <a:ext cx="3705380" cy="3736540"/>
          </a:xfrm>
        </p:spPr>
        <p:txBody>
          <a:bodyPr vert="horz" lIns="91440" tIns="45720" rIns="91440" bIns="45720" rtlCol="0" anchor="b">
            <a:normAutofit/>
          </a:bodyPr>
          <a:lstStyle/>
          <a:p>
            <a:pPr defTabSz="914400"/>
            <a:r>
              <a:rPr lang="en-US" kern="1200" dirty="0">
                <a:latin typeface="Bookman Old Style"/>
              </a:rPr>
              <a:t>advise managers of other departments about the activities related to HR functions;</a:t>
            </a:r>
          </a:p>
        </p:txBody>
      </p:sp>
      <p:grpSp>
        <p:nvGrpSpPr>
          <p:cNvPr id="4106" name="Group 410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4107" name="Straight Connector 410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08" name="Rectangle 410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0" name="Rectangle 410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948" y="269324"/>
            <a:ext cx="4587584"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30429" y="1500174"/>
            <a:ext cx="4206622" cy="37470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Картинки по запросу advi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028748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322707" y="1402654"/>
            <a:ext cx="3715149" cy="3736540"/>
          </a:xfrm>
        </p:spPr>
        <p:txBody>
          <a:bodyPr vert="horz" lIns="91440" tIns="45720" rIns="91440" bIns="45720" rtlCol="0" anchor="b">
            <a:normAutofit/>
          </a:bodyPr>
          <a:lstStyle/>
          <a:p>
            <a:pPr defTabSz="914400"/>
            <a:r>
              <a:rPr lang="en-US" sz="4200" kern="1200" dirty="0">
                <a:latin typeface="Bookman Old Style"/>
              </a:rPr>
              <a:t>reflect the views of the workforce to other departmental managers.</a:t>
            </a:r>
          </a:p>
        </p:txBody>
      </p:sp>
      <p:grpSp>
        <p:nvGrpSpPr>
          <p:cNvPr id="5129" name="Group 512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5130" name="Straight Connector 512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1" name="Rectangle 513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33" name="Rectangle 51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948" y="269324"/>
            <a:ext cx="4587584"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Картинки по запросу manager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30429" y="1438666"/>
            <a:ext cx="4206622" cy="3870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44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A6A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6155" name="Straight Connector 615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7A6A50"/>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fontScale="90000"/>
          </a:bodyPr>
          <a:lstStyle/>
          <a:p>
            <a:pPr marL="457200" indent="-457200" algn="ctr" defTabSz="914400"/>
            <a:r>
              <a:rPr lang="en-US" sz="2800" b="1" dirty="0">
                <a:solidFill>
                  <a:srgbClr val="7A6A50"/>
                </a:solidFill>
                <a:latin typeface="Bookman Old Style"/>
              </a:rPr>
              <a:t>HR advisors</a:t>
            </a:r>
            <a:r>
              <a:rPr lang="en-US" sz="2800" dirty="0">
                <a:solidFill>
                  <a:srgbClr val="7A6A50"/>
                </a:solidFill>
                <a:latin typeface="Bookman Old Style"/>
              </a:rPr>
              <a:t> – thee do not perform executive functions. Rather they act as internal consultants or advisors for the organization.</a:t>
            </a:r>
          </a:p>
        </p:txBody>
      </p:sp>
      <p:pic>
        <p:nvPicPr>
          <p:cNvPr id="6146" name="Picture 2" descr="Картинки по запросу advisors"/>
          <p:cNvPicPr>
            <a:picLocks noChangeAspect="1" noChangeArrowheads="1"/>
          </p:cNvPicPr>
          <p:nvPr/>
        </p:nvPicPr>
        <p:blipFill rotWithShape="1">
          <a:blip r:embed="rId2">
            <a:extLst>
              <a:ext uri="{28A0092B-C50C-407E-A947-70E740481C1C}">
                <a14:useLocalDpi xmlns:a14="http://schemas.microsoft.com/office/drawing/2010/main" val="0"/>
              </a:ext>
            </a:extLst>
          </a:blip>
          <a:srcRect t="1885" r="2" b="17964"/>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96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59475" y="982577"/>
            <a:ext cx="3128996" cy="3736540"/>
          </a:xfrm>
        </p:spPr>
        <p:txBody>
          <a:bodyPr vert="horz" lIns="91440" tIns="45720" rIns="91440" bIns="45720" rtlCol="0" anchor="b">
            <a:normAutofit fontScale="90000"/>
          </a:bodyPr>
          <a:lstStyle/>
          <a:p>
            <a:pPr defTabSz="914400"/>
            <a:r>
              <a:rPr lang="en-US" sz="2900" dirty="0">
                <a:latin typeface="Bookman Old Style"/>
              </a:rPr>
              <a:t>They mainly provide consultancy and advice on the </a:t>
            </a:r>
            <a:r>
              <a:rPr lang="en-US" sz="2900" b="1" dirty="0">
                <a:effectLst>
                  <a:outerShdw blurRad="38100" dist="38100" dir="2700000" algn="tl">
                    <a:srgbClr val="000000">
                      <a:alpha val="43137"/>
                    </a:srgbClr>
                  </a:outerShdw>
                </a:effectLst>
                <a:latin typeface="Bookman Old Style"/>
              </a:rPr>
              <a:t>following areas</a:t>
            </a:r>
            <a:r>
              <a:rPr lang="en-US" sz="2900" dirty="0">
                <a:latin typeface="Bookman Old Style"/>
              </a:rPr>
              <a:t>:</a:t>
            </a:r>
            <a:br>
              <a:rPr lang="en-US" sz="2900" dirty="0">
                <a:latin typeface="Bookman Old Style"/>
              </a:rPr>
            </a:br>
            <a:br>
              <a:rPr lang="en-US" sz="2900" dirty="0">
                <a:latin typeface="Bookman Old Style"/>
              </a:rPr>
            </a:br>
            <a:r>
              <a:rPr lang="en-US" sz="2900" dirty="0">
                <a:latin typeface="Bookman Old Style"/>
              </a:rPr>
              <a:t>manpower planning;</a:t>
            </a:r>
            <a:br>
              <a:rPr lang="en-US" sz="2900" dirty="0">
                <a:latin typeface="Bookman Old Style"/>
              </a:rPr>
            </a:br>
            <a:endParaRPr lang="en-US" sz="2900">
              <a:latin typeface="Bookman Old Style"/>
            </a:endParaRPr>
          </a:p>
        </p:txBody>
      </p:sp>
      <p:grpSp>
        <p:nvGrpSpPr>
          <p:cNvPr id="7177" name="Group 7176">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7178" name="Straight Connector 7177">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179" name="Rectangle 717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81" name="Rectangle 718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948" y="269324"/>
            <a:ext cx="4587584"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Картинки по запросу manpower planning"/>
          <p:cNvPicPr>
            <a:picLocks noChangeAspect="1" noChangeArrowheads="1"/>
          </p:cNvPicPr>
          <p:nvPr/>
        </p:nvPicPr>
        <p:blipFill rotWithShape="1">
          <a:blip r:embed="rId2">
            <a:extLst>
              <a:ext uri="{28A0092B-C50C-407E-A947-70E740481C1C}">
                <a14:useLocalDpi xmlns:a14="http://schemas.microsoft.com/office/drawing/2010/main" val="0"/>
              </a:ext>
            </a:extLst>
          </a:blip>
          <a:srcRect l="29006" r="37760" b="-1"/>
          <a:stretch/>
        </p:blipFill>
        <p:spPr bwMode="auto">
          <a:xfrm>
            <a:off x="4230429" y="557360"/>
            <a:ext cx="4206622" cy="56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779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6950931" y="2023110"/>
            <a:ext cx="2155064" cy="2846070"/>
          </a:xfrm>
        </p:spPr>
        <p:txBody>
          <a:bodyPr vert="horz" lIns="91440" tIns="45720" rIns="91440" bIns="45720" rtlCol="0" anchor="ctr">
            <a:normAutofit/>
          </a:bodyPr>
          <a:lstStyle/>
          <a:p>
            <a:pPr defTabSz="914400"/>
            <a:r>
              <a:rPr lang="en-US" sz="3200" kern="1200" dirty="0">
                <a:latin typeface="Bookman Old Style"/>
              </a:rPr>
              <a:t>industrial relations;</a:t>
            </a:r>
          </a:p>
        </p:txBody>
      </p:sp>
      <p:sp>
        <p:nvSpPr>
          <p:cNvPr id="8201" name="Rectangle 820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Rectangle 820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Картинки по запросу industrial relation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8928" y="2458755"/>
            <a:ext cx="5706228" cy="2011445"/>
          </a:xfrm>
          <a:prstGeom prst="rect">
            <a:avLst/>
          </a:prstGeom>
          <a:noFill/>
          <a:extLst>
            <a:ext uri="{909E8E84-426E-40DD-AFC4-6F175D3DCCD1}">
              <a14:hiddenFill xmlns:a14="http://schemas.microsoft.com/office/drawing/2010/main">
                <a:solidFill>
                  <a:srgbClr val="FFFFFF"/>
                </a:solidFill>
              </a14:hiddenFill>
            </a:ext>
          </a:extLst>
        </p:spPr>
      </p:pic>
      <p:sp>
        <p:nvSpPr>
          <p:cNvPr id="8205" name="Rectangle 820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21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835357" y="2980254"/>
            <a:ext cx="3496174" cy="2368062"/>
          </a:xfrm>
        </p:spPr>
        <p:txBody>
          <a:bodyPr vert="horz" lIns="91440" tIns="45720" rIns="91440" bIns="45720" rtlCol="0" anchor="t">
            <a:normAutofit/>
          </a:bodyPr>
          <a:lstStyle/>
          <a:p>
            <a:pPr defTabSz="914400"/>
            <a:r>
              <a:rPr lang="en-US" sz="4000" kern="1200" dirty="0">
                <a:latin typeface="Bookman Old Style"/>
              </a:rPr>
              <a:t>management development;</a:t>
            </a:r>
          </a:p>
        </p:txBody>
      </p:sp>
      <p:grpSp>
        <p:nvGrpSpPr>
          <p:cNvPr id="9225" name="Group 92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2984992"/>
            <a:ext cx="548639" cy="673460"/>
            <a:chOff x="3940602" y="308034"/>
            <a:chExt cx="2116791" cy="3428999"/>
          </a:xfrm>
          <a:solidFill>
            <a:schemeClr val="accent4"/>
          </a:solidFill>
        </p:grpSpPr>
        <p:sp>
          <p:nvSpPr>
            <p:cNvPr id="9226" name="Rectangle 92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8" name="Rectangle 92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30" name="Rectangle 92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2" name="Rectangle 92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91886"/>
            <a:ext cx="4507025"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Картинки по запросу management developmen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41869" y="2011669"/>
            <a:ext cx="4152000" cy="277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187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49706" y="679731"/>
            <a:ext cx="3588149" cy="3736540"/>
          </a:xfrm>
        </p:spPr>
        <p:txBody>
          <a:bodyPr vert="horz" lIns="91440" tIns="45720" rIns="91440" bIns="45720" rtlCol="0" anchor="b">
            <a:normAutofit/>
          </a:bodyPr>
          <a:lstStyle/>
          <a:p>
            <a:pPr defTabSz="914400"/>
            <a:r>
              <a:rPr lang="en-US" kern="1200" dirty="0">
                <a:latin typeface="Bookman Old Style"/>
              </a:rPr>
              <a:t>assessment of relevant matters (e.g. impact of lasts changes in the country’s employment law).</a:t>
            </a:r>
          </a:p>
        </p:txBody>
      </p:sp>
      <p:grpSp>
        <p:nvGrpSpPr>
          <p:cNvPr id="10249" name="Group 1024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10250" name="Straight Connector 1024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51" name="Rectangle 1025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53" name="Rectangle 1025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948" y="269324"/>
            <a:ext cx="4587584"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Картинки по запросу assessmen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4" t="-8802" r="264" b="8802"/>
          <a:stretch/>
        </p:blipFill>
        <p:spPr bwMode="auto">
          <a:xfrm>
            <a:off x="4230429" y="1648997"/>
            <a:ext cx="4206622" cy="344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3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5847686-F34D-C260-FF4A-6F25E97C589D}"/>
              </a:ext>
            </a:extLst>
          </p:cNvPr>
          <p:cNvSpPr>
            <a:spLocks noGrp="1"/>
          </p:cNvSpPr>
          <p:nvPr>
            <p:ph type="title"/>
          </p:nvPr>
        </p:nvSpPr>
        <p:spPr>
          <a:xfrm>
            <a:off x="1024620" y="4376508"/>
            <a:ext cx="7217553" cy="1628432"/>
          </a:xfrm>
        </p:spPr>
        <p:txBody>
          <a:bodyPr vert="horz" lIns="91440" tIns="45720" rIns="91440" bIns="45720" rtlCol="0" anchor="b">
            <a:normAutofit/>
          </a:bodyPr>
          <a:lstStyle/>
          <a:p>
            <a:pPr defTabSz="914400"/>
            <a:r>
              <a:rPr lang="en-US" sz="1400" kern="1200" dirty="0">
                <a:latin typeface="Bookman Old Style"/>
              </a:rPr>
              <a:t>Personnel administration, which emerged as a clearly defined field by the 1920s (at least in the US), was largely concerned the technical aspects of hiring, evaluating, training, and compensating employees and was very much of "staff" function in most organizations. The field did not normally focus on the relationship of disparate employment practices on overall organizational performance or on the systematic relationships among such practices. The field also lacked a unifying paradigm.</a:t>
            </a:r>
          </a:p>
        </p:txBody>
      </p:sp>
      <p:sp>
        <p:nvSpPr>
          <p:cNvPr id="10" name="Rectangle 9">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541782"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10;&#10;Автоматически созданное описание">
            <a:extLst>
              <a:ext uri="{FF2B5EF4-FFF2-40B4-BE49-F238E27FC236}">
                <a16:creationId xmlns:a16="http://schemas.microsoft.com/office/drawing/2014/main" id="{0AC56F81-4118-B112-1050-B11F9FDE0962}"/>
              </a:ext>
            </a:extLst>
          </p:cNvPr>
          <p:cNvPicPr>
            <a:picLocks noChangeAspect="1"/>
          </p:cNvPicPr>
          <p:nvPr/>
        </p:nvPicPr>
        <p:blipFill>
          <a:blip r:embed="rId2"/>
          <a:stretch>
            <a:fillRect/>
          </a:stretch>
        </p:blipFill>
        <p:spPr>
          <a:xfrm>
            <a:off x="1024391" y="986731"/>
            <a:ext cx="7450954" cy="302695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2763965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B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1275" name="Straight Connector 1127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7B6D5D"/>
            </a:solidFill>
          </a:ln>
        </p:spPr>
        <p:style>
          <a:lnRef idx="1">
            <a:schemeClr val="accent1"/>
          </a:lnRef>
          <a:fillRef idx="0">
            <a:schemeClr val="accent1"/>
          </a:fillRef>
          <a:effectRef idx="0">
            <a:schemeClr val="accent1"/>
          </a:effectRef>
          <a:fontRef idx="minor">
            <a:schemeClr val="tx1"/>
          </a:fontRef>
        </p:style>
      </p:cxnSp>
      <p:sp>
        <p:nvSpPr>
          <p:cNvPr id="2" name="Заголовок 1"/>
          <p:cNvSpPr>
            <a:spLocks noGrp="1"/>
          </p:cNvSpPr>
          <p:nvPr>
            <p:ph type="title"/>
          </p:nvPr>
        </p:nvSpPr>
        <p:spPr>
          <a:xfrm>
            <a:off x="832485" y="4277356"/>
            <a:ext cx="7475220" cy="1560320"/>
          </a:xfrm>
        </p:spPr>
        <p:txBody>
          <a:bodyPr vert="horz" lIns="91440" tIns="45720" rIns="91440" bIns="45720" rtlCol="0" anchor="b">
            <a:normAutofit fontScale="90000"/>
          </a:bodyPr>
          <a:lstStyle/>
          <a:p>
            <a:pPr marL="457200" indent="-457200" algn="ctr" defTabSz="914400"/>
            <a:r>
              <a:rPr lang="en-US" sz="3100" b="1" dirty="0">
                <a:solidFill>
                  <a:srgbClr val="7B6D5D"/>
                </a:solidFill>
                <a:latin typeface="Bookman Old Style"/>
              </a:rPr>
              <a:t>HR administrators</a:t>
            </a:r>
            <a:r>
              <a:rPr lang="en-US" sz="3100" dirty="0">
                <a:solidFill>
                  <a:srgbClr val="7B6D5D"/>
                </a:solidFill>
                <a:latin typeface="Bookman Old Style"/>
              </a:rPr>
              <a:t> – these are the members of office staff who are responsible for all day-to-day activities of the HR department.</a:t>
            </a:r>
          </a:p>
        </p:txBody>
      </p:sp>
      <p:pic>
        <p:nvPicPr>
          <p:cNvPr id="11266" name="Picture 2" descr="Картинки по запросу HR administrators"/>
          <p:cNvPicPr>
            <a:picLocks noChangeAspect="1" noChangeArrowheads="1"/>
          </p:cNvPicPr>
          <p:nvPr/>
        </p:nvPicPr>
        <p:blipFill rotWithShape="1">
          <a:blip r:embed="rId2">
            <a:extLst>
              <a:ext uri="{28A0092B-C50C-407E-A947-70E740481C1C}">
                <a14:useLocalDpi xmlns:a14="http://schemas.microsoft.com/office/drawing/2010/main" val="0"/>
              </a:ext>
            </a:extLst>
          </a:blip>
          <a:srcRect t="6591" r="2" b="13630"/>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35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Рисунок 3">
            <a:extLst>
              <a:ext uri="{FF2B5EF4-FFF2-40B4-BE49-F238E27FC236}">
                <a16:creationId xmlns:a16="http://schemas.microsoft.com/office/drawing/2014/main" id="{40F3DB87-A5DD-769B-7245-EF5092F446E4}"/>
              </a:ext>
            </a:extLst>
          </p:cNvPr>
          <p:cNvPicPr>
            <a:picLocks noChangeAspect="1"/>
          </p:cNvPicPr>
          <p:nvPr/>
        </p:nvPicPr>
        <p:blipFill rotWithShape="1">
          <a:blip r:embed="rId2"/>
          <a:srcRect/>
          <a:stretch/>
        </p:blipFill>
        <p:spPr>
          <a:xfrm>
            <a:off x="20" y="10"/>
            <a:ext cx="9143980" cy="6857990"/>
          </a:xfrm>
          <a:prstGeom prst="rect">
            <a:avLst/>
          </a:prstGeom>
        </p:spPr>
      </p:pic>
      <p:sp>
        <p:nvSpPr>
          <p:cNvPr id="8" name="Rectangle 7">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3031" y="1885950"/>
            <a:ext cx="6379369"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1707356" y="2247900"/>
            <a:ext cx="5686425" cy="2514600"/>
          </a:xfrm>
          <a:scene3d>
            <a:camera prst="orthographicFront"/>
            <a:lightRig rig="threePt" dir="t"/>
          </a:scene3d>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000" b="1" cap="all" dirty="0" err="1">
                <a:ln w="0"/>
                <a:solidFill>
                  <a:schemeClr val="tx1">
                    <a:lumMod val="75000"/>
                    <a:lumOff val="25000"/>
                  </a:schemeClr>
                </a:solidFill>
                <a:effectLst>
                  <a:outerShdw blurRad="38100" dist="38100" dir="2700000" algn="tl">
                    <a:srgbClr val="000000">
                      <a:alpha val="43137"/>
                    </a:srgbClr>
                  </a:outerShdw>
                  <a:reflection blurRad="12700" stA="50000" endPos="50000" dist="5000" dir="5400000" sy="-100000" rotWithShape="0"/>
                </a:effectLst>
                <a:latin typeface="Bookman Old Style"/>
              </a:rPr>
              <a:t>Lection</a:t>
            </a:r>
            <a:r>
              <a:rPr lang="en-US" sz="4000" b="1" cap="all" dirty="0">
                <a:ln w="0"/>
                <a:solidFill>
                  <a:schemeClr val="tx1">
                    <a:lumMod val="75000"/>
                    <a:lumOff val="25000"/>
                  </a:schemeClr>
                </a:solidFill>
                <a:effectLst>
                  <a:outerShdw blurRad="38100" dist="38100" dir="2700000" algn="tl">
                    <a:srgbClr val="000000">
                      <a:alpha val="43137"/>
                    </a:srgbClr>
                  </a:outerShdw>
                  <a:reflection blurRad="12700" stA="50000" endPos="50000" dist="5000" dir="5400000" sy="-100000" rotWithShape="0"/>
                </a:effectLst>
                <a:latin typeface="Bookman Old Style"/>
              </a:rPr>
              <a:t> is over!</a:t>
            </a:r>
            <a:br>
              <a:rPr lang="en-US" sz="4000" b="1" cap="all" dirty="0">
                <a:ln w="0"/>
                <a:effectLst>
                  <a:outerShdw blurRad="38100" dist="38100" dir="2700000" algn="tl">
                    <a:srgbClr val="000000">
                      <a:alpha val="43137"/>
                    </a:srgbClr>
                  </a:outerShdw>
                  <a:reflection blurRad="12700" stA="50000" endPos="50000" dist="5000" dir="5400000" sy="-100000" rotWithShape="0"/>
                </a:effectLst>
                <a:latin typeface="Bookman Old Style"/>
              </a:rPr>
            </a:br>
            <a:br>
              <a:rPr lang="en-US" sz="4000" b="1" cap="all" dirty="0">
                <a:ln w="0"/>
                <a:effectLst>
                  <a:outerShdw blurRad="38100" dist="38100" dir="2700000" algn="tl">
                    <a:srgbClr val="000000">
                      <a:alpha val="43137"/>
                    </a:srgbClr>
                  </a:outerShdw>
                  <a:reflection blurRad="12700" stA="50000" endPos="50000" dist="5000" dir="5400000" sy="-100000" rotWithShape="0"/>
                </a:effectLst>
                <a:latin typeface="Bookman Old Style"/>
              </a:rPr>
            </a:br>
            <a:r>
              <a:rPr lang="en-US" sz="4000" b="1" cap="all" dirty="0">
                <a:ln w="0"/>
                <a:solidFill>
                  <a:schemeClr val="tx1">
                    <a:lumMod val="75000"/>
                    <a:lumOff val="25000"/>
                  </a:schemeClr>
                </a:solidFill>
                <a:effectLst>
                  <a:outerShdw blurRad="38100" dist="38100" dir="2700000" algn="tl">
                    <a:srgbClr val="000000">
                      <a:alpha val="43137"/>
                    </a:srgbClr>
                  </a:outerShdw>
                  <a:reflection blurRad="12700" stA="50000" endPos="50000" dist="5000" dir="5400000" sy="-100000" rotWithShape="0"/>
                </a:effectLst>
                <a:latin typeface="Bookman Old Style"/>
              </a:rPr>
              <a:t>Thank you for your attention!</a:t>
            </a:r>
            <a:endParaRPr lang="ru-RU" sz="4000" b="1" cap="all" dirty="0">
              <a:ln w="0"/>
              <a:solidFill>
                <a:schemeClr val="tx1">
                  <a:lumMod val="75000"/>
                  <a:lumOff val="25000"/>
                </a:schemeClr>
              </a:solidFill>
              <a:effectLst>
                <a:outerShdw blurRad="38100" dist="38100" dir="2700000" algn="tl">
                  <a:srgbClr val="000000">
                    <a:alpha val="43137"/>
                  </a:srgbClr>
                </a:outerShdw>
                <a:reflection blurRad="12700" stA="50000" endPos="50000" dist="5000" dir="5400000" sy="-100000" rotWithShape="0"/>
              </a:effectLst>
              <a:latin typeface="Bookman Old Style"/>
            </a:endParaRPr>
          </a:p>
        </p:txBody>
      </p:sp>
    </p:spTree>
    <p:extLst>
      <p:ext uri="{BB962C8B-B14F-4D97-AF65-F5344CB8AC3E}">
        <p14:creationId xmlns:p14="http://schemas.microsoft.com/office/powerpoint/2010/main" val="32330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здание, человек, внутренний, люди&#10;&#10;Автоматически созданное описание">
            <a:extLst>
              <a:ext uri="{FF2B5EF4-FFF2-40B4-BE49-F238E27FC236}">
                <a16:creationId xmlns:a16="http://schemas.microsoft.com/office/drawing/2014/main" id="{4CEF6D32-96C0-4681-A832-E283AA1A978C}"/>
              </a:ext>
            </a:extLst>
          </p:cNvPr>
          <p:cNvPicPr>
            <a:picLocks noChangeAspect="1"/>
          </p:cNvPicPr>
          <p:nvPr/>
        </p:nvPicPr>
        <p:blipFill rotWithShape="1">
          <a:blip r:embed="rId2"/>
          <a:srcRect l="12144" r="11841" b="-2"/>
          <a:stretch/>
        </p:blipFill>
        <p:spPr>
          <a:xfrm>
            <a:off x="-3" y="-4"/>
            <a:ext cx="565098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Заголовок 1">
            <a:extLst>
              <a:ext uri="{FF2B5EF4-FFF2-40B4-BE49-F238E27FC236}">
                <a16:creationId xmlns:a16="http://schemas.microsoft.com/office/drawing/2014/main" id="{38A0E5BA-2EB8-47D0-C865-61AD89C6AB9D}"/>
              </a:ext>
            </a:extLst>
          </p:cNvPr>
          <p:cNvSpPr>
            <a:spLocks noGrp="1"/>
          </p:cNvSpPr>
          <p:nvPr>
            <p:ph type="title"/>
          </p:nvPr>
        </p:nvSpPr>
        <p:spPr>
          <a:xfrm>
            <a:off x="4816352" y="4177324"/>
            <a:ext cx="4129361" cy="2217947"/>
          </a:xfrm>
        </p:spPr>
        <p:txBody>
          <a:bodyPr vert="horz" lIns="91440" tIns="45720" rIns="91440" bIns="45720" rtlCol="0" anchor="b">
            <a:normAutofit/>
          </a:bodyPr>
          <a:lstStyle/>
          <a:p>
            <a:pPr defTabSz="914400"/>
            <a:r>
              <a:rPr lang="en-US" sz="1200" kern="1200" dirty="0">
                <a:latin typeface="Bookman Old Style"/>
              </a:rPr>
              <a:t>The modern history of Human Resources as we know it starts with the British Industrial Revolution. The foundation of large factories increased a demand for the workforce significantly. It was in the 18th century, and it is the moment when the evolution of new people management practices begins. It is the important landmark in the history of Human Resources. The rapid development of new industrial approaches and new inventions to work changed the world dramatically. The quick and cheap production became a priority for many industries.</a:t>
            </a:r>
          </a:p>
        </p:txBody>
      </p:sp>
      <p:pic>
        <p:nvPicPr>
          <p:cNvPr id="4" name="Рисунок 4" descr="Изображение выглядит как старый, внешний, механическая лопата, железная дорога&#10;&#10;Автоматически созданное описание">
            <a:extLst>
              <a:ext uri="{FF2B5EF4-FFF2-40B4-BE49-F238E27FC236}">
                <a16:creationId xmlns:a16="http://schemas.microsoft.com/office/drawing/2014/main" id="{1B29C166-A462-F8AD-D1CD-9DCBB6977110}"/>
              </a:ext>
            </a:extLst>
          </p:cNvPr>
          <p:cNvPicPr>
            <a:picLocks noChangeAspect="1"/>
          </p:cNvPicPr>
          <p:nvPr/>
        </p:nvPicPr>
        <p:blipFill rotWithShape="1">
          <a:blip r:embed="rId3"/>
          <a:srcRect l="30613" r="20663"/>
          <a:stretch/>
        </p:blipFill>
        <p:spPr>
          <a:xfrm>
            <a:off x="5740155" y="6"/>
            <a:ext cx="3403848"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34776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94C3CDEA-85BF-7B99-59F1-8FF47012F72B}"/>
              </a:ext>
            </a:extLst>
          </p:cNvPr>
          <p:cNvSpPr>
            <a:spLocks noGrp="1"/>
          </p:cNvSpPr>
          <p:nvPr>
            <p:ph type="title"/>
          </p:nvPr>
        </p:nvSpPr>
        <p:spPr>
          <a:xfrm>
            <a:off x="365370" y="252698"/>
            <a:ext cx="3944130" cy="5143521"/>
          </a:xfrm>
        </p:spPr>
        <p:txBody>
          <a:bodyPr vert="horz" lIns="91440" tIns="45720" rIns="91440" bIns="45720" rtlCol="0" anchor="b">
            <a:normAutofit/>
          </a:bodyPr>
          <a:lstStyle/>
          <a:p>
            <a:pPr defTabSz="914400"/>
            <a:r>
              <a:rPr lang="en-US" sz="1500" dirty="0">
                <a:latin typeface="Bookman Old Style"/>
              </a:rPr>
              <a:t>Human resource management as a specialized function in the organization began to be officially formed shortly before 1900. Until that time, most decisions regarding hiring, firing, professional training and settlement of salary issues were made by individual managers. Scientific management research conducted by Frederick Taylor and others since 1885 has helped organizational leaders identify ways to make work more efficient and reduce fatigue, thereby increasing employee productivity. The growth in the size of the organization led to the creation of the first structural units for human resources management</a:t>
            </a:r>
          </a:p>
        </p:txBody>
      </p:sp>
      <p:pic>
        <p:nvPicPr>
          <p:cNvPr id="3" name="Рисунок 3" descr="Изображение выглядит как текст, костюм, черный, в позе&#10;&#10;Автоматически созданное описание">
            <a:extLst>
              <a:ext uri="{FF2B5EF4-FFF2-40B4-BE49-F238E27FC236}">
                <a16:creationId xmlns:a16="http://schemas.microsoft.com/office/drawing/2014/main" id="{31E100C9-D99A-FD2D-BD04-18A7A0100912}"/>
              </a:ext>
            </a:extLst>
          </p:cNvPr>
          <p:cNvPicPr>
            <a:picLocks noChangeAspect="1"/>
          </p:cNvPicPr>
          <p:nvPr/>
        </p:nvPicPr>
        <p:blipFill rotWithShape="1">
          <a:blip r:embed="rId2"/>
          <a:srcRect l="7804" r="18982"/>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4672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Заголовок 3"/>
          <p:cNvSpPr>
            <a:spLocks noGrp="1"/>
          </p:cNvSpPr>
          <p:nvPr>
            <p:ph type="title"/>
          </p:nvPr>
        </p:nvSpPr>
        <p:spPr>
          <a:xfrm>
            <a:off x="603504" y="4764837"/>
            <a:ext cx="7944130" cy="1352347"/>
          </a:xfrm>
        </p:spPr>
        <p:txBody>
          <a:bodyPr vert="horz" lIns="91440" tIns="45720" rIns="91440" bIns="45720" rtlCol="0" anchor="t">
            <a:normAutofit/>
          </a:bodyPr>
          <a:lstStyle/>
          <a:p>
            <a:pPr defTabSz="914400"/>
            <a:r>
              <a:rPr lang="en-US" sz="2400" dirty="0">
                <a:solidFill>
                  <a:schemeClr val="tx2"/>
                </a:solidFill>
                <a:latin typeface="Bookman Old Style"/>
              </a:rPr>
              <a:t>In 1911, the American Frederick W. Taylor published a book "Principles of Scientific Management"</a:t>
            </a:r>
          </a:p>
        </p:txBody>
      </p:sp>
      <p:pic>
        <p:nvPicPr>
          <p:cNvPr id="3" name="Рисунок 2"/>
          <p:cNvPicPr>
            <a:picLocks noChangeAspect="1"/>
          </p:cNvPicPr>
          <p:nvPr/>
        </p:nvPicPr>
        <p:blipFill rotWithShape="1">
          <a:blip r:embed="rId2"/>
          <a:srcRect t="163" b="5585"/>
          <a:stretch/>
        </p:blipFill>
        <p:spPr>
          <a:xfrm>
            <a:off x="20" y="10"/>
            <a:ext cx="9143980" cy="4201449"/>
          </a:xfrm>
          <a:prstGeom prst="rect">
            <a:avLst/>
          </a:prstGeom>
        </p:spPr>
      </p:pic>
      <p:grpSp>
        <p:nvGrpSpPr>
          <p:cNvPr id="11" name="Group 10">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2" name="Freeform: Shape 11">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5640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5" descr="Изображение выглядит как текст, мужчина, человек, старый&#10;&#10;Автоматически созданное описание">
            <a:extLst>
              <a:ext uri="{FF2B5EF4-FFF2-40B4-BE49-F238E27FC236}">
                <a16:creationId xmlns:a16="http://schemas.microsoft.com/office/drawing/2014/main" id="{DE63E54C-F218-03F0-98A4-6072138B0FCC}"/>
              </a:ext>
            </a:extLst>
          </p:cNvPr>
          <p:cNvPicPr>
            <a:picLocks noChangeAspect="1"/>
          </p:cNvPicPr>
          <p:nvPr/>
        </p:nvPicPr>
        <p:blipFill rotWithShape="1">
          <a:blip r:embed="rId2"/>
          <a:srcRect b="1219"/>
          <a:stretch/>
        </p:blipFill>
        <p:spPr>
          <a:xfrm>
            <a:off x="-3" y="-4"/>
            <a:ext cx="565098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Заголовок 1">
            <a:extLst>
              <a:ext uri="{FF2B5EF4-FFF2-40B4-BE49-F238E27FC236}">
                <a16:creationId xmlns:a16="http://schemas.microsoft.com/office/drawing/2014/main" id="{7F645D0A-3C51-9A32-2774-DA4329542A4A}"/>
              </a:ext>
            </a:extLst>
          </p:cNvPr>
          <p:cNvSpPr>
            <a:spLocks noGrp="1"/>
          </p:cNvSpPr>
          <p:nvPr>
            <p:ph type="title"/>
          </p:nvPr>
        </p:nvSpPr>
        <p:spPr>
          <a:xfrm>
            <a:off x="4884737" y="4646246"/>
            <a:ext cx="4129361" cy="1690409"/>
          </a:xfrm>
        </p:spPr>
        <p:txBody>
          <a:bodyPr vert="horz" lIns="91440" tIns="45720" rIns="91440" bIns="45720" rtlCol="0" anchor="b">
            <a:noAutofit/>
          </a:bodyPr>
          <a:lstStyle/>
          <a:p>
            <a:pPr defTabSz="914400"/>
            <a:r>
              <a:rPr lang="en-US" sz="1400" kern="1200" dirty="0">
                <a:latin typeface="Bookman Old Style"/>
              </a:rPr>
              <a:t>The works of Frank and William Gilbreth, related to the construction of the structure of the organization, their functions and efficiency, appeared. Research conducted by Elton Mayo in the mid-1980s revealed the impact that employers have on individual employees. Ultimately, these studies led to the development of principles and the application of methods of counseling and testing employees in organizations. </a:t>
            </a:r>
          </a:p>
        </p:txBody>
      </p:sp>
      <p:pic>
        <p:nvPicPr>
          <p:cNvPr id="6" name="Рисунок 6" descr="Изображение выглядит как текст, мужчина, человек, старый&#10;&#10;Автоматически созданное описание">
            <a:extLst>
              <a:ext uri="{FF2B5EF4-FFF2-40B4-BE49-F238E27FC236}">
                <a16:creationId xmlns:a16="http://schemas.microsoft.com/office/drawing/2014/main" id="{CB83C5BD-A023-45D8-2DA1-52E4CEBBBDFB}"/>
              </a:ext>
            </a:extLst>
          </p:cNvPr>
          <p:cNvPicPr>
            <a:picLocks noChangeAspect="1"/>
          </p:cNvPicPr>
          <p:nvPr/>
        </p:nvPicPr>
        <p:blipFill rotWithShape="1">
          <a:blip r:embed="rId3"/>
          <a:srcRect t="2996" r="3" b="2924"/>
          <a:stretch/>
        </p:blipFill>
        <p:spPr>
          <a:xfrm>
            <a:off x="5740155" y="6"/>
            <a:ext cx="3403848"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88826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629">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629</Template>
  <TotalTime>583</TotalTime>
  <Words>341</Words>
  <Application>Microsoft Office PowerPoint</Application>
  <PresentationFormat>Экран (4:3)</PresentationFormat>
  <Paragraphs>39</Paragraphs>
  <Slides>51</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51</vt:i4>
      </vt:variant>
    </vt:vector>
  </HeadingPairs>
  <TitlesOfParts>
    <vt:vector size="53" baseType="lpstr">
      <vt:lpstr>629</vt:lpstr>
      <vt:lpstr>Office Theme</vt:lpstr>
      <vt:lpstr> TOPIC 1:  HUMAN RESOURCE MANAGEMENT: DEFINITIONS AND MAIN FUNCTIONS</vt:lpstr>
      <vt:lpstr>1. Meaning of Human Resources</vt:lpstr>
      <vt:lpstr>The term "human resource management" has been commonly used for about the last ten to fifteen years. Prior to that, the field was generally known as "personnel administration." </vt:lpstr>
      <vt:lpstr>Italian politician and philosopher Niccolo Machiavelli (the author of The Emperor and other books) was not writing just about the art of the power. He was writing about managing all kinds of resources including the people, reward and recognition and various leadership styles. He was clearly splitting roles in the society; securing the position of the emperor. That is a book about Human Resources Management. However, most recommended practices would not be allowed and preferred today. He has to be mentioned in the HR Management history</vt:lpstr>
      <vt:lpstr>Personnel administration, which emerged as a clearly defined field by the 1920s (at least in the US), was largely concerned the technical aspects of hiring, evaluating, training, and compensating employees and was very much of "staff" function in most organizations. The field did not normally focus on the relationship of disparate employment practices on overall organizational performance or on the systematic relationships among such practices. The field also lacked a unifying paradigm.</vt:lpstr>
      <vt:lpstr>The modern history of Human Resources as we know it starts with the British Industrial Revolution. The foundation of large factories increased a demand for the workforce significantly. It was in the 18th century, and it is the moment when the evolution of new people management practices begins. It is the important landmark in the history of Human Resources. The rapid development of new industrial approaches and new inventions to work changed the world dramatically. The quick and cheap production became a priority for many industries.</vt:lpstr>
      <vt:lpstr>Human resource management as a specialized function in the organization began to be officially formed shortly before 1900. Until that time, most decisions regarding hiring, firing, professional training and settlement of salary issues were made by individual managers. Scientific management research conducted by Frederick Taylor and others since 1885 has helped organizational leaders identify ways to make work more efficient and reduce fatigue, thereby increasing employee productivity. The growth in the size of the organization led to the creation of the first structural units for human resources management</vt:lpstr>
      <vt:lpstr>In 1911, the American Frederick W. Taylor published a book "Principles of Scientific Management"</vt:lpstr>
      <vt:lpstr>The works of Frank and William Gilbreth, related to the construction of the structure of the organization, their functions and efficiency, appeared. Research conducted by Elton Mayo in the mid-1980s revealed the impact that employers have on individual employees. Ultimately, these studies led to the development of principles and the application of methods of counseling and testing employees in organizations. </vt:lpstr>
      <vt:lpstr>In the 1930s, the adoption of several major labor laws led to an increase in the role of trade unions. The dependence of the collective agreement and the relationship between trade unions and management followed the growth of the influence of trade unions in the 1940s and 1950s. This greatly expanded the scope of responsibility of units dealing with issues of human resource management. </vt:lpstr>
      <vt:lpstr>The role of personnel services becomes more significant with the introduction of the positions of deputy heads of human resources management. The role of operational support in the field of regulating relationships between line and functional units is expanding.</vt:lpstr>
      <vt:lpstr>Increased legal requirements and restrictions, which were a consequence of the development of social legislation in the 1960s and 1970s, caused serious changes in the work of human resources management. The staff of the organization had to increase their professionalism and pay more attention to various legislative subtleties regarding policy and practice. In addition, organizations began to look in a new way at the participation of employees in increasing the effectiveness of the organization's activities. As a result of automation and changes in the job structure, the productivity and quality of staff work increased.</vt:lpstr>
      <vt:lpstr>In the 1980s, the strategic role of human resources management became especially important as organizations reduced their staff, closed factories or carried out structural restructuring. The transfer of workers and the professional training of those who remained became the main concern of personnel departments.</vt:lpstr>
      <vt:lpstr>In the 1990s, one of the main areas of interest in  human resources management is working in the  conditions of diversity of the workforce, in addition,  more attention was paid to the computerization of HR departments, even in small organizations. The importance of employee rights, such as drug and alcohol testing and smoking restrictions, will continue to affect human resource management.  </vt:lpstr>
      <vt:lpstr>Since 2000 to the present, crisis trends have led to changes in the workforce. Employees need great flexibility of the working day, provision of some benefits in the policy implemented in relation to them, which leads to the development of strategic planning, improvement of professional training, mandatory computer literacy of the staff. In general terms, the new strategic purpose of human resources management functions is to create an environment that promotes the growth of human values, which ensures the efficiency of the used resources. </vt:lpstr>
      <vt:lpstr>Презентация PowerPoint</vt:lpstr>
      <vt:lpstr>Презентация PowerPoint</vt:lpstr>
      <vt:lpstr>Презентация PowerPoint</vt:lpstr>
      <vt:lpstr>Human Resource Management (HRM) is defined as a system of activities and strategies that focus on successfully managing employees at all levels of an organization to achieve organizational goals. </vt:lpstr>
      <vt:lpstr>HR management can be defined as: the process of analyzing and managing an organization’s human resource needs to ensure satisfaction of its strategic objectives. </vt:lpstr>
      <vt:lpstr>The “human resource” of an organization is composed of all efforts, skills or capabilities of all the people who work for that organization. </vt:lpstr>
      <vt:lpstr>2.Human Resources Functions </vt:lpstr>
      <vt:lpstr>Human resource management functions are those tasks that are carried out in both large and small organizations during the formation and coordination of human resources.</vt:lpstr>
      <vt:lpstr>Презентация PowerPoint</vt:lpstr>
      <vt:lpstr>Staffing objectives.  Staffing ensures that the right staff  are available at the right time in the right place. </vt:lpstr>
      <vt:lpstr>Performance objectives.  These are a continuation of the staffing objectives. Once the staff are in place they need to be motivated to perform </vt:lpstr>
      <vt:lpstr>Change-management objectives.  These are required if organizations are to be effective in developing an innovative and fast-moving organization that can keep up with the fast pace of development in a modern society. </vt:lpstr>
      <vt:lpstr>Administration objectives.  These need to be complied with in order for the organization to operate smoothly.</vt:lpstr>
      <vt:lpstr>The functions of HRM are related to various types of management activities and include:</vt:lpstr>
      <vt:lpstr>3. The Role of HR Department </vt:lpstr>
      <vt:lpstr>Role of HR Department:  providing HR related consultancy and advisory services to line managers given that every manager is a human resource manager. </vt:lpstr>
      <vt:lpstr>An effective human resources (HR) management department can help provide organizational structure and the ability to meet business needs by managing your business’s most valuable asset – your employees.  </vt:lpstr>
      <vt:lpstr>Talent Management</vt:lpstr>
      <vt:lpstr>Compensation and Benefits</vt:lpstr>
      <vt:lpstr>Training and Development</vt:lpstr>
      <vt:lpstr>HR Compliance</vt:lpstr>
      <vt:lpstr>Workplace Safety</vt:lpstr>
      <vt:lpstr>HR specialists can be divided into three categories:   Senior HR staff,  HR advisors,  HR administrators. </vt:lpstr>
      <vt:lpstr>Senior HR staff – these are the HR directors and HR managers who are specialists in their work. </vt:lpstr>
      <vt:lpstr>Their main role is to:  formulate personnel policies for the organization;</vt:lpstr>
      <vt:lpstr>get them accepted;</vt:lpstr>
      <vt:lpstr>implement them;</vt:lpstr>
      <vt:lpstr>advise managers of other departments about the activities related to HR functions;</vt:lpstr>
      <vt:lpstr>reflect the views of the workforce to other departmental managers.</vt:lpstr>
      <vt:lpstr>HR advisors – thee do not perform executive functions. Rather they act as internal consultants or advisors for the organization.</vt:lpstr>
      <vt:lpstr>They mainly provide consultancy and advice on the following areas:  manpower planning; </vt:lpstr>
      <vt:lpstr>industrial relations;</vt:lpstr>
      <vt:lpstr>management development;</vt:lpstr>
      <vt:lpstr>assessment of relevant matters (e.g. impact of lasts changes in the country’s employment law).</vt:lpstr>
      <vt:lpstr>HR administrators – these are the members of office staff who are responsible for all day-to-day activities of the HR department.</vt:lpstr>
      <vt:lpstr>Lection is over!  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 MANAGEMENT: DEFINITIONS AND MAIN FUNCTIONS</dc:title>
  <dc:creator>admin</dc:creator>
  <cp:lastModifiedBy>Эка Степанова</cp:lastModifiedBy>
  <cp:revision>259</cp:revision>
  <dcterms:created xsi:type="dcterms:W3CDTF">2017-07-06T13:33:54Z</dcterms:created>
  <dcterms:modified xsi:type="dcterms:W3CDTF">2023-02-07T21:14:07Z</dcterms:modified>
</cp:coreProperties>
</file>